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21"/>
  </p:notesMasterIdLst>
  <p:sldIdLst>
    <p:sldId id="257" r:id="rId3"/>
    <p:sldId id="303" r:id="rId4"/>
    <p:sldId id="304" r:id="rId5"/>
    <p:sldId id="330" r:id="rId6"/>
    <p:sldId id="328" r:id="rId7"/>
    <p:sldId id="302" r:id="rId8"/>
    <p:sldId id="338" r:id="rId9"/>
    <p:sldId id="337" r:id="rId10"/>
    <p:sldId id="332" r:id="rId11"/>
    <p:sldId id="319" r:id="rId12"/>
    <p:sldId id="335" r:id="rId13"/>
    <p:sldId id="325" r:id="rId14"/>
    <p:sldId id="333" r:id="rId15"/>
    <p:sldId id="320" r:id="rId16"/>
    <p:sldId id="318" r:id="rId17"/>
    <p:sldId id="339" r:id="rId18"/>
    <p:sldId id="336" r:id="rId19"/>
    <p:sldId id="30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9"/>
    <p:penClr>
      <a:srgbClr val="FF0000"/>
    </p:penClr>
  </p:showPr>
  <p:clrMru>
    <a:srgbClr val="663300"/>
    <a:srgbClr val="FFDD71"/>
    <a:srgbClr val="0DF3E8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EE349C7-9DDA-4C0D-A9B3-F4EDE19B3F68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026A5AC-F6DD-44A6-BC1B-4748CA307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0E093-6F5E-450D-AE4D-50F7FFA3F3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93428-FBAF-4521-AD1F-ED1775C68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B311B-4969-4F86-9CE5-90E57003E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1F8B2-FA21-440B-A4D0-39209D4F8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A2147-0CA0-4D8F-BD82-F32541C99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C6F24-A316-40F3-A9D6-8636EF5C6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98FAA-2CCE-452C-8548-325FBA45E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69CA3-47CE-49CA-A191-50C78B252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299D4-30AA-4320-8C01-B05DC4617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3A504-6A8C-4E43-95A0-DD6F8557A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88E3B-A76B-432A-8EC7-627FE6187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2C760-3B67-4A7A-B20F-5A5AA678C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01F65-3655-48FF-8000-A8D671EDC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4152-867C-4511-B674-76D577386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12BFB-3815-4C1B-AC10-AF47B0D27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7E644-0602-4F97-B9BC-6464B0C23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5E20E-532D-4BA4-8461-277570781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F6167-CA05-4AF3-86AA-1AB804324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0A5B1-7977-45A4-B443-ED0F5F7AB9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CC0F7-B2BF-4420-91D5-72391EAF4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05CDA-F9E7-4BBF-861A-1BCE23E9F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F19FC-72E3-44EC-A042-3242A1F0D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FDB3D57-C002-4526-A680-9695892DD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3" r:id="rId1"/>
    <p:sldLayoutId id="2147484304" r:id="rId2"/>
    <p:sldLayoutId id="2147484305" r:id="rId3"/>
    <p:sldLayoutId id="2147484306" r:id="rId4"/>
    <p:sldLayoutId id="2147484307" r:id="rId5"/>
    <p:sldLayoutId id="2147484308" r:id="rId6"/>
    <p:sldLayoutId id="2147484309" r:id="rId7"/>
    <p:sldLayoutId id="2147484310" r:id="rId8"/>
    <p:sldLayoutId id="2147484311" r:id="rId9"/>
    <p:sldLayoutId id="2147484312" r:id="rId10"/>
    <p:sldLayoutId id="2147484313" r:id="rId11"/>
  </p:sldLayoutIdLst>
  <p:transition spd="slow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3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561D327-D8A0-43A5-BCF0-B7A210B75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4" r:id="rId1"/>
    <p:sldLayoutId id="2147484315" r:id="rId2"/>
    <p:sldLayoutId id="2147484316" r:id="rId3"/>
    <p:sldLayoutId id="2147484317" r:id="rId4"/>
    <p:sldLayoutId id="2147484318" r:id="rId5"/>
    <p:sldLayoutId id="2147484319" r:id="rId6"/>
    <p:sldLayoutId id="2147484320" r:id="rId7"/>
    <p:sldLayoutId id="2147484321" r:id="rId8"/>
    <p:sldLayoutId id="2147484322" r:id="rId9"/>
    <p:sldLayoutId id="2147484323" r:id="rId10"/>
    <p:sldLayoutId id="2147484324" r:id="rId11"/>
  </p:sldLayoutIdLst>
  <p:transition spd="slow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winRoot\Desktop\&#1040;&#1090;&#1090;&#1077;&#1089;&#1090;&#1072;&#1094;&#1080;&#1103;\&#1050;&#1086;&#1085;&#1082;&#1091;&#1088;&#1089;%20&#1063;&#1072;&#1081;&#1082;&#1086;&#1074;&#1089;&#1082;&#1080;&#1081;\&#1055;.&#1063;&#1072;&#1081;&#1082;&#1086;&#1074;&#1089;&#1082;&#1080;&#1081;%20-%20&#1065;&#1077;&#1083;&#1082;&#1091;&#1085;&#1095;&#1080;&#1082;%20-%20&#1052;&#1072;&#1088;&#1096;.mp3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d0102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7338" cy="6858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9144000" cy="5761038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4800" b="1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4800" b="1" dirty="0" smtClean="0">
                <a:latin typeface="Monotype Corsiva" pitchFamily="66" charset="0"/>
                <a:cs typeface="Times New Roman" pitchFamily="18" charset="0"/>
              </a:rPr>
              <a:t>            </a:t>
            </a:r>
            <a:r>
              <a:rPr lang="ru-RU" sz="5400" b="1" dirty="0" smtClean="0">
                <a:latin typeface="Bahnschrift Condensed" pitchFamily="34" charset="0"/>
                <a:cs typeface="Times New Roman" pitchFamily="18" charset="0"/>
              </a:rPr>
              <a:t>Публичный отчет </a:t>
            </a:r>
            <a:r>
              <a:rPr lang="ru-RU" sz="4800" b="1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4800" b="1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4800" b="1" dirty="0" smtClean="0">
                <a:latin typeface="Bahnschrift Condensed" pitchFamily="34" charset="0"/>
                <a:cs typeface="Times New Roman" pitchFamily="18" charset="0"/>
              </a:rPr>
              <a:t>первичной профсоюзной организации</a:t>
            </a:r>
            <a:br>
              <a:rPr lang="ru-RU" sz="4800" b="1" dirty="0" smtClean="0">
                <a:latin typeface="Bahnschrift Condensed" pitchFamily="34" charset="0"/>
                <a:cs typeface="Times New Roman" pitchFamily="18" charset="0"/>
              </a:rPr>
            </a:br>
            <a:r>
              <a:rPr lang="ru-RU" sz="4800" b="1" dirty="0" smtClean="0">
                <a:latin typeface="Bahnschrift Condensed" pitchFamily="34" charset="0"/>
                <a:cs typeface="Times New Roman" pitchFamily="18" charset="0"/>
              </a:rPr>
              <a:t>ГБОУ «Школа №1499» </a:t>
            </a:r>
            <a:br>
              <a:rPr lang="ru-RU" sz="4800" b="1" dirty="0" smtClean="0">
                <a:latin typeface="Bahnschrift Condensed" pitchFamily="34" charset="0"/>
                <a:cs typeface="Times New Roman" pitchFamily="18" charset="0"/>
              </a:rPr>
            </a:br>
            <a:r>
              <a:rPr lang="ru-RU" sz="4800" b="1" dirty="0" smtClean="0">
                <a:latin typeface="Bahnschrift Condensed" pitchFamily="34" charset="0"/>
                <a:cs typeface="Times New Roman" pitchFamily="18" charset="0"/>
              </a:rPr>
              <a:t>за 201</a:t>
            </a:r>
            <a:r>
              <a:rPr lang="en-US" sz="4800" b="1" dirty="0" smtClean="0">
                <a:latin typeface="Bahnschrift Condensed" pitchFamily="34" charset="0"/>
                <a:cs typeface="Times New Roman" pitchFamily="18" charset="0"/>
              </a:rPr>
              <a:t>8</a:t>
            </a:r>
            <a:r>
              <a:rPr lang="ru-RU" sz="4800" b="1" dirty="0" smtClean="0">
                <a:latin typeface="Bahnschrift Condensed" pitchFamily="34" charset="0"/>
                <a:cs typeface="Times New Roman" pitchFamily="18" charset="0"/>
              </a:rPr>
              <a:t> год</a:t>
            </a:r>
            <a:r>
              <a:rPr lang="ru-RU" sz="4800" b="1" dirty="0" smtClean="0">
                <a:solidFill>
                  <a:srgbClr val="663300"/>
                </a:solidFill>
                <a:latin typeface="Monotype Corsiva" pitchFamily="66" charset="0"/>
              </a:rPr>
              <a:t/>
            </a:r>
            <a:br>
              <a:rPr lang="ru-RU" sz="4800" b="1" dirty="0" smtClean="0">
                <a:solidFill>
                  <a:srgbClr val="663300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rgbClr val="663300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rgbClr val="663300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rgbClr val="77491F"/>
                </a:solidFill>
                <a:latin typeface="Monotype Corsiva" pitchFamily="66" charset="0"/>
              </a:rPr>
              <a:t>		</a:t>
            </a:r>
          </a:p>
        </p:txBody>
      </p:sp>
      <p:pic>
        <p:nvPicPr>
          <p:cNvPr id="28680" name="П.Чайковский - Щелкунчик - Марш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4" descr="333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548680"/>
            <a:ext cx="2087563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980" fill="hold"/>
                                        <p:tgtEl>
                                          <p:spTgt spid="286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8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0"/>
            <a:ext cx="9756576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5" name="Скругленный прямоугольник 4"/>
          <p:cNvSpPr/>
          <p:nvPr/>
        </p:nvSpPr>
        <p:spPr>
          <a:xfrm>
            <a:off x="1475656" y="620688"/>
            <a:ext cx="5472112" cy="914400"/>
          </a:xfrm>
          <a:prstGeom prst="roundRect">
            <a:avLst/>
          </a:prstGeom>
          <a:solidFill>
            <a:srgbClr val="FFDD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663300"/>
                </a:solidFill>
              </a:rPr>
              <a:t>ЛЕТНИЙ ОТДЫХ</a:t>
            </a:r>
            <a:endParaRPr lang="ru-RU" sz="2400" b="1" dirty="0"/>
          </a:p>
        </p:txBody>
      </p:sp>
      <p:pic>
        <p:nvPicPr>
          <p:cNvPr id="4098" name="Picture 2" descr="C:\Users\учитель\Desktop\лето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996952"/>
            <a:ext cx="2304256" cy="3072342"/>
          </a:xfrm>
          <a:prstGeom prst="rect">
            <a:avLst/>
          </a:prstGeom>
          <a:noFill/>
        </p:spPr>
      </p:pic>
      <p:pic>
        <p:nvPicPr>
          <p:cNvPr id="4099" name="Picture 3" descr="C:\Users\учитель\Desktop\лето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12576" y="1628800"/>
            <a:ext cx="2322258" cy="3096343"/>
          </a:xfrm>
          <a:prstGeom prst="rect">
            <a:avLst/>
          </a:prstGeom>
          <a:noFill/>
        </p:spPr>
      </p:pic>
      <p:pic>
        <p:nvPicPr>
          <p:cNvPr id="4100" name="Picture 4" descr="C:\Users\учитель\Desktop\лето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1700808"/>
            <a:ext cx="2448272" cy="3264363"/>
          </a:xfrm>
          <a:prstGeom prst="rect">
            <a:avLst/>
          </a:prstGeom>
          <a:noFill/>
        </p:spPr>
      </p:pic>
      <p:pic>
        <p:nvPicPr>
          <p:cNvPr id="4101" name="Picture 5" descr="C:\Users\учитель\Desktop\лето 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2492896"/>
            <a:ext cx="1908720" cy="33990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338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8" name="Скругленный прямоугольник 7"/>
          <p:cNvSpPr/>
          <p:nvPr/>
        </p:nvSpPr>
        <p:spPr>
          <a:xfrm>
            <a:off x="1835696" y="260648"/>
            <a:ext cx="5472113" cy="914400"/>
          </a:xfrm>
          <a:prstGeom prst="roundRect">
            <a:avLst/>
          </a:prstGeom>
          <a:solidFill>
            <a:srgbClr val="FFDD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663300"/>
                </a:solidFill>
              </a:rPr>
              <a:t>ОТДЫХ ВЫХОДНОГО ДНЯ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663300"/>
                </a:solidFill>
              </a:rPr>
              <a:t>СПА ПАНСИОНАТ «БЕКАСОВО»</a:t>
            </a:r>
            <a:endParaRPr lang="ru-RU" sz="2400" b="1" dirty="0"/>
          </a:p>
        </p:txBody>
      </p:sp>
      <p:pic>
        <p:nvPicPr>
          <p:cNvPr id="3074" name="Picture 2" descr="C:\Users\учитель\Desktop\бекасов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2376264" cy="3168352"/>
          </a:xfrm>
          <a:prstGeom prst="rect">
            <a:avLst/>
          </a:prstGeom>
          <a:noFill/>
        </p:spPr>
      </p:pic>
      <p:pic>
        <p:nvPicPr>
          <p:cNvPr id="3075" name="Picture 3" descr="C:\Users\учитель\Desktop\бекасово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196752"/>
            <a:ext cx="2664296" cy="3552395"/>
          </a:xfrm>
          <a:prstGeom prst="rect">
            <a:avLst/>
          </a:prstGeom>
          <a:noFill/>
        </p:spPr>
      </p:pic>
      <p:pic>
        <p:nvPicPr>
          <p:cNvPr id="3076" name="Picture 4" descr="C:\Users\учитель\Desktop\бекасово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204864"/>
            <a:ext cx="2898322" cy="3864429"/>
          </a:xfrm>
          <a:prstGeom prst="rect">
            <a:avLst/>
          </a:prstGeom>
          <a:noFill/>
        </p:spPr>
      </p:pic>
      <p:pic>
        <p:nvPicPr>
          <p:cNvPr id="3077" name="Picture 5" descr="C:\Users\учитель\Desktop\бекасово 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3429000"/>
            <a:ext cx="2232248" cy="297633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0"/>
            <a:ext cx="9177338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27653" name="Прямоугольник 4"/>
          <p:cNvSpPr>
            <a:spLocks noChangeArrowheads="1"/>
          </p:cNvSpPr>
          <p:nvPr/>
        </p:nvSpPr>
        <p:spPr bwMode="auto">
          <a:xfrm>
            <a:off x="2339975" y="765175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+mj-lt"/>
              </a:rPr>
              <a:t>  </a:t>
            </a:r>
            <a:endParaRPr lang="ru-RU" sz="2400" b="1" dirty="0">
              <a:latin typeface="+mj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75656" y="620688"/>
            <a:ext cx="5976664" cy="719361"/>
          </a:xfrm>
          <a:prstGeom prst="roundRect">
            <a:avLst/>
          </a:prstGeom>
          <a:solidFill>
            <a:srgbClr val="FFDD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663300"/>
                </a:solidFill>
              </a:rPr>
              <a:t>ФЕСТИВАЛЬ ГТО «ЗНАНИЕ – СИЛА»</a:t>
            </a:r>
            <a:endParaRPr lang="ru-RU" sz="2400" b="1" dirty="0"/>
          </a:p>
        </p:txBody>
      </p:sp>
      <p:pic>
        <p:nvPicPr>
          <p:cNvPr id="2050" name="Picture 2" descr="C:\Users\учитель\Desktop\гто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4728525" cy="3546394"/>
          </a:xfrm>
          <a:prstGeom prst="rect">
            <a:avLst/>
          </a:prstGeom>
          <a:noFill/>
        </p:spPr>
      </p:pic>
      <p:pic>
        <p:nvPicPr>
          <p:cNvPr id="2051" name="Picture 3" descr="C:\Users\учитель\Desktop\гто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556792"/>
            <a:ext cx="3240360" cy="43204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338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4" name="Скругленный прямоугольник 3"/>
          <p:cNvSpPr/>
          <p:nvPr/>
        </p:nvSpPr>
        <p:spPr>
          <a:xfrm>
            <a:off x="2051050" y="404813"/>
            <a:ext cx="5473700" cy="1152525"/>
          </a:xfrm>
          <a:prstGeom prst="roundRect">
            <a:avLst/>
          </a:prstGeom>
          <a:solidFill>
            <a:srgbClr val="FFDD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663300"/>
                </a:solidFill>
              </a:rPr>
              <a:t>Выездной семинар молодых педагогов  </a:t>
            </a:r>
            <a:endParaRPr lang="ru-RU" sz="2000" b="1" dirty="0" smtClean="0">
              <a:solidFill>
                <a:srgbClr val="663300"/>
              </a:solidFill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663300"/>
                </a:solidFill>
              </a:rPr>
              <a:t>1-2 декабря. Представляла школу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663300"/>
                </a:solidFill>
              </a:rPr>
              <a:t>Комиссарова Екатерина Сергеевна</a:t>
            </a:r>
            <a:endParaRPr lang="ru-RU" sz="2000" b="1" dirty="0"/>
          </a:p>
        </p:txBody>
      </p:sp>
      <p:sp>
        <p:nvSpPr>
          <p:cNvPr id="39940" name="Прямоугольник 5"/>
          <p:cNvSpPr>
            <a:spLocks noChangeArrowheads="1"/>
          </p:cNvSpPr>
          <p:nvPr/>
        </p:nvSpPr>
        <p:spPr bwMode="auto">
          <a:xfrm>
            <a:off x="3706813" y="32448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9941" name="Прямоугольник 8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pic>
        <p:nvPicPr>
          <p:cNvPr id="5122" name="Picture 2" descr="C:\Users\учитель\Desktop\фото отчет\мп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16350"/>
            <a:ext cx="4032448" cy="3024336"/>
          </a:xfrm>
          <a:prstGeom prst="rect">
            <a:avLst/>
          </a:prstGeom>
          <a:noFill/>
        </p:spPr>
      </p:pic>
      <p:pic>
        <p:nvPicPr>
          <p:cNvPr id="5123" name="Picture 3" descr="C:\Users\учитель\Desktop\фото отчет\мп 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772816"/>
            <a:ext cx="4307633" cy="32307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338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8" name="Скругленный прямоугольник 7"/>
          <p:cNvSpPr/>
          <p:nvPr/>
        </p:nvSpPr>
        <p:spPr>
          <a:xfrm>
            <a:off x="1763688" y="764704"/>
            <a:ext cx="5472113" cy="914400"/>
          </a:xfrm>
          <a:prstGeom prst="roundRect">
            <a:avLst/>
          </a:prstGeom>
          <a:solidFill>
            <a:srgbClr val="FFDD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663300"/>
                </a:solidFill>
              </a:rPr>
              <a:t>Обучение председателей ППО 10-11 декабря</a:t>
            </a:r>
            <a:endParaRPr lang="ru-RU" sz="2400" b="1" dirty="0"/>
          </a:p>
        </p:txBody>
      </p:sp>
      <p:pic>
        <p:nvPicPr>
          <p:cNvPr id="6146" name="Picture 2" descr="C:\Users\учитель\Desktop\фото отчет\обучение председателе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32856"/>
            <a:ext cx="8376789" cy="34563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0"/>
            <a:ext cx="9177338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9" name="Скругленный прямоугольник 8"/>
          <p:cNvSpPr/>
          <p:nvPr/>
        </p:nvSpPr>
        <p:spPr>
          <a:xfrm>
            <a:off x="1908175" y="115888"/>
            <a:ext cx="5472113" cy="914400"/>
          </a:xfrm>
          <a:prstGeom prst="roundRect">
            <a:avLst/>
          </a:prstGeom>
          <a:solidFill>
            <a:srgbClr val="FFDD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663300"/>
                </a:solidFill>
              </a:rPr>
              <a:t>Игра « КВИЗ-ПЛИЗ»!</a:t>
            </a:r>
            <a:endParaRPr lang="ru-RU" sz="2400" b="1" dirty="0"/>
          </a:p>
        </p:txBody>
      </p:sp>
      <p:pic>
        <p:nvPicPr>
          <p:cNvPr id="1026" name="Picture 2" descr="C:\Users\учитель\Desktop\кп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052736"/>
            <a:ext cx="6696744" cy="2400062"/>
          </a:xfrm>
          <a:prstGeom prst="rect">
            <a:avLst/>
          </a:prstGeom>
          <a:noFill/>
        </p:spPr>
      </p:pic>
      <p:pic>
        <p:nvPicPr>
          <p:cNvPr id="1027" name="Picture 3" descr="C:\Users\учитель\Desktop\кп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501008"/>
            <a:ext cx="4056451" cy="3042338"/>
          </a:xfrm>
          <a:prstGeom prst="rect">
            <a:avLst/>
          </a:prstGeom>
          <a:noFill/>
        </p:spPr>
      </p:pic>
      <p:pic>
        <p:nvPicPr>
          <p:cNvPr id="1028" name="Picture 4" descr="C:\Users\учитель\Desktop\кп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645024"/>
            <a:ext cx="3024336" cy="22682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188640"/>
            <a:ext cx="9177338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9" name="Скругленный прямоугольник 8"/>
          <p:cNvSpPr/>
          <p:nvPr/>
        </p:nvSpPr>
        <p:spPr>
          <a:xfrm>
            <a:off x="1908175" y="115888"/>
            <a:ext cx="5472113" cy="914400"/>
          </a:xfrm>
          <a:prstGeom prst="roundRect">
            <a:avLst/>
          </a:prstGeom>
          <a:solidFill>
            <a:srgbClr val="FFDD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663300"/>
                </a:solidFill>
              </a:rPr>
              <a:t>Новогодний праздничный вечер</a:t>
            </a:r>
            <a:endParaRPr lang="ru-RU" sz="2400" b="1" dirty="0"/>
          </a:p>
        </p:txBody>
      </p:sp>
      <p:pic>
        <p:nvPicPr>
          <p:cNvPr id="10242" name="Picture 2" descr="C:\Users\учитель\Desktop\фото отчет\нг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717032"/>
            <a:ext cx="6336704" cy="2862319"/>
          </a:xfrm>
          <a:prstGeom prst="rect">
            <a:avLst/>
          </a:prstGeom>
          <a:noFill/>
        </p:spPr>
      </p:pic>
      <p:pic>
        <p:nvPicPr>
          <p:cNvPr id="10243" name="Picture 3" descr="C:\Users\учитель\Desktop\фото отчет\нг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052736"/>
            <a:ext cx="3983088" cy="2663280"/>
          </a:xfrm>
          <a:prstGeom prst="rect">
            <a:avLst/>
          </a:prstGeom>
          <a:noFill/>
        </p:spPr>
      </p:pic>
      <p:pic>
        <p:nvPicPr>
          <p:cNvPr id="10244" name="Picture 4" descr="C:\Users\учитель\Desktop\фото отчет\нг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052736"/>
            <a:ext cx="4571999" cy="26642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0"/>
            <a:ext cx="9177338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9" name="Скругленный прямоугольник 8"/>
          <p:cNvSpPr/>
          <p:nvPr/>
        </p:nvSpPr>
        <p:spPr>
          <a:xfrm>
            <a:off x="1908175" y="115888"/>
            <a:ext cx="5472113" cy="914400"/>
          </a:xfrm>
          <a:prstGeom prst="roundRect">
            <a:avLst/>
          </a:prstGeom>
          <a:solidFill>
            <a:srgbClr val="FFDD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663300"/>
                </a:solidFill>
              </a:rPr>
              <a:t>Новогодняя кампания</a:t>
            </a:r>
            <a:endParaRPr lang="ru-RU" sz="2400" b="1" dirty="0"/>
          </a:p>
        </p:txBody>
      </p:sp>
      <p:pic>
        <p:nvPicPr>
          <p:cNvPr id="8194" name="Picture 2" descr="C:\Users\учитель\Desktop\фото отчет\дети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3600400" cy="2700300"/>
          </a:xfrm>
          <a:prstGeom prst="rect">
            <a:avLst/>
          </a:prstGeom>
          <a:noFill/>
        </p:spPr>
      </p:pic>
      <p:pic>
        <p:nvPicPr>
          <p:cNvPr id="8195" name="Picture 3" descr="C:\Users\учитель\Desktop\фото отчет\дети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124744"/>
            <a:ext cx="2692692" cy="3590257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467544" y="3933056"/>
            <a:ext cx="4896543" cy="2088232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 smtClean="0">
                <a:solidFill>
                  <a:srgbClr val="663300"/>
                </a:solidFill>
              </a:rPr>
              <a:t>Цирк на Цветном бульваре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663300"/>
                </a:solidFill>
              </a:rPr>
              <a:t>ООО </a:t>
            </a:r>
            <a:r>
              <a:rPr lang="ru-RU" sz="2400" b="1" dirty="0" err="1" smtClean="0">
                <a:solidFill>
                  <a:srgbClr val="663300"/>
                </a:solidFill>
              </a:rPr>
              <a:t>Дилявер</a:t>
            </a:r>
            <a:endParaRPr lang="ru-RU" sz="2400" b="1" dirty="0" smtClean="0">
              <a:solidFill>
                <a:srgbClr val="663300"/>
              </a:solidFill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663300"/>
                </a:solidFill>
              </a:rPr>
              <a:t>Окружная ёлка ЦДТ«</a:t>
            </a:r>
            <a:r>
              <a:rPr lang="ru-RU" sz="2400" b="1" dirty="0" err="1" smtClean="0">
                <a:solidFill>
                  <a:srgbClr val="663300"/>
                </a:solidFill>
              </a:rPr>
              <a:t>Биберево</a:t>
            </a:r>
            <a:r>
              <a:rPr lang="ru-RU" sz="2400" b="1" dirty="0" smtClean="0">
                <a:solidFill>
                  <a:srgbClr val="663300"/>
                </a:solidFill>
              </a:rPr>
              <a:t>»</a:t>
            </a:r>
            <a:endParaRPr lang="ru-RU" sz="2400" b="1" dirty="0"/>
          </a:p>
        </p:txBody>
      </p:sp>
    </p:spTree>
  </p:cSld>
  <p:clrMapOvr>
    <a:masterClrMapping/>
  </p:clrMapOvr>
  <p:transition spd="slow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2467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338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539750" y="2060575"/>
            <a:ext cx="8280400" cy="54784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663300"/>
                </a:solidFill>
                <a:latin typeface="+mn-lt"/>
                <a:cs typeface="Times New Roman" pitchFamily="18" charset="0"/>
              </a:rPr>
              <a:t>Приоритетные направления:</a:t>
            </a:r>
          </a:p>
          <a:p>
            <a:pPr algn="ctr">
              <a:defRPr/>
            </a:pPr>
            <a:r>
              <a:rPr lang="ru-RU" sz="2400" b="1" dirty="0">
                <a:latin typeface="+mn-lt"/>
                <a:cs typeface="Times New Roman" pitchFamily="18" charset="0"/>
              </a:rPr>
              <a:t>сохранение членской базы ППО, </a:t>
            </a:r>
          </a:p>
          <a:p>
            <a:pPr algn="ctr">
              <a:defRPr/>
            </a:pPr>
            <a:r>
              <a:rPr lang="ru-RU" sz="2400" b="1" dirty="0">
                <a:latin typeface="+mn-lt"/>
                <a:cs typeface="Times New Roman" pitchFamily="18" charset="0"/>
              </a:rPr>
              <a:t>повышение ее численности;</a:t>
            </a:r>
          </a:p>
          <a:p>
            <a:pPr algn="ctr">
              <a:defRPr/>
            </a:pPr>
            <a:r>
              <a:rPr lang="ru-RU" sz="2400" b="1" dirty="0">
                <a:latin typeface="+mn-lt"/>
                <a:cs typeface="Times New Roman" pitchFamily="18" charset="0"/>
              </a:rPr>
              <a:t>изучение положительного опыта работы ППО СВАО , внедрение положительного опыта в работу ППО </a:t>
            </a:r>
          </a:p>
          <a:p>
            <a:pPr algn="ctr">
              <a:defRPr/>
            </a:pPr>
            <a:r>
              <a:rPr lang="ru-RU" sz="2400" b="1" dirty="0">
                <a:latin typeface="+mn-lt"/>
                <a:cs typeface="Times New Roman" pitchFamily="18" charset="0"/>
              </a:rPr>
              <a:t>Школа №1499 по различным вопросам;</a:t>
            </a:r>
            <a:endParaRPr lang="ru-RU" sz="2400" dirty="0"/>
          </a:p>
          <a:p>
            <a:pPr algn="ctr">
              <a:defRPr/>
            </a:pPr>
            <a:r>
              <a:rPr lang="ru-RU" sz="2400" b="1" dirty="0">
                <a:latin typeface="+mn-lt"/>
              </a:rPr>
              <a:t>осуществление мер по повышению статуса профсоюзных     </a:t>
            </a:r>
          </a:p>
          <a:p>
            <a:pPr algn="ctr">
              <a:defRPr/>
            </a:pPr>
            <a:r>
              <a:rPr lang="ru-RU" sz="2400" b="1" dirty="0">
                <a:latin typeface="+mn-lt"/>
              </a:rPr>
              <a:t>   активистов, усилению их правовой и социальной   </a:t>
            </a:r>
          </a:p>
          <a:p>
            <a:pPr algn="ctr">
              <a:defRPr/>
            </a:pPr>
            <a:r>
              <a:rPr lang="ru-RU" sz="2400" b="1" dirty="0">
                <a:latin typeface="+mn-lt"/>
              </a:rPr>
              <a:t>    защищенности. </a:t>
            </a:r>
          </a:p>
          <a:p>
            <a:pPr>
              <a:defRPr/>
            </a:pPr>
            <a:endParaRPr lang="ru-RU" sz="2400" b="1" dirty="0">
              <a:latin typeface="+mn-lt"/>
              <a:cs typeface="Times New Roman" pitchFamily="18" charset="0"/>
            </a:endParaRPr>
          </a:p>
          <a:p>
            <a:pPr>
              <a:defRPr/>
            </a:pPr>
            <a:endParaRPr lang="ru-RU" sz="2400" b="1" dirty="0"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ru-RU" sz="2400" b="1" dirty="0">
                <a:latin typeface="+mn-lt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ru-RU" sz="3600" dirty="0">
              <a:latin typeface="+mn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76375" y="620713"/>
            <a:ext cx="6551613" cy="1079500"/>
          </a:xfrm>
          <a:prstGeom prst="roundRect">
            <a:avLst/>
          </a:prstGeom>
          <a:solidFill>
            <a:srgbClr val="FFDD71"/>
          </a:solidFill>
          <a:ln w="381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663300"/>
                </a:solidFill>
                <a:cs typeface="Times New Roman" pitchFamily="18" charset="0"/>
              </a:rPr>
              <a:t>ППО 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663300"/>
                </a:solidFill>
                <a:cs typeface="Times New Roman" pitchFamily="18" charset="0"/>
              </a:rPr>
              <a:t>ГБОУ Школа №1499 </a:t>
            </a:r>
            <a:endParaRPr lang="ru-RU" sz="3600" dirty="0">
              <a:solidFill>
                <a:srgbClr val="663300"/>
              </a:solidFill>
            </a:endParaRPr>
          </a:p>
        </p:txBody>
      </p:sp>
      <p:pic>
        <p:nvPicPr>
          <p:cNvPr id="62470" name="Picture 2" descr="http://previews.123rf.com/images/glopphy/glopphy1405/glopphy140500049/28171892-Teamwork-3D-people-unity-concept-icon-vector-Stock-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349500"/>
            <a:ext cx="1295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338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755650" y="5516563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7412" name="Прямоугольник 46"/>
          <p:cNvSpPr>
            <a:spLocks noChangeArrowheads="1"/>
          </p:cNvSpPr>
          <p:nvPr/>
        </p:nvSpPr>
        <p:spPr bwMode="auto">
          <a:xfrm>
            <a:off x="755650" y="836613"/>
            <a:ext cx="691197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u="sng" dirty="0">
                <a:solidFill>
                  <a:schemeClr val="tx2"/>
                </a:solidFill>
                <a:latin typeface="Bahnschrift Condensed" pitchFamily="34" charset="0"/>
                <a:cs typeface="Times New Roman" pitchFamily="18" charset="0"/>
              </a:rPr>
              <a:t>Цель  работы  Профсоюзной организации:</a:t>
            </a:r>
          </a:p>
          <a:p>
            <a:r>
              <a:rPr lang="ru-RU" sz="2800" dirty="0">
                <a:solidFill>
                  <a:schemeClr val="tx2"/>
                </a:solidFill>
                <a:latin typeface="Bahnschrift Condensed" pitchFamily="34" charset="0"/>
                <a:cs typeface="Times New Roman" pitchFamily="18" charset="0"/>
              </a:rPr>
              <a:t>     Защита профессиональных,  трудовых,  социально –экономических  прав и интересов работников, их здоровья, занятости и социального статуса.</a:t>
            </a:r>
          </a:p>
          <a:p>
            <a:endParaRPr lang="ru-RU" sz="2800" b="1" u="sng" dirty="0" smtClean="0">
              <a:solidFill>
                <a:schemeClr val="tx2"/>
              </a:solidFill>
              <a:latin typeface="Bahnschrift Condensed" pitchFamily="34" charset="0"/>
              <a:cs typeface="Times New Roman" pitchFamily="18" charset="0"/>
            </a:endParaRPr>
          </a:p>
          <a:p>
            <a:r>
              <a:rPr lang="ru-RU" sz="2800" b="1" u="sng" dirty="0" smtClean="0">
                <a:solidFill>
                  <a:schemeClr val="tx2"/>
                </a:solidFill>
                <a:latin typeface="Bahnschrift Condensed" pitchFamily="34" charset="0"/>
                <a:cs typeface="Times New Roman" pitchFamily="18" charset="0"/>
              </a:rPr>
              <a:t>ЗАДАЧИ</a:t>
            </a:r>
            <a:r>
              <a:rPr lang="ru-RU" sz="2800" b="1" u="sng" dirty="0">
                <a:solidFill>
                  <a:schemeClr val="tx2"/>
                </a:solidFill>
                <a:latin typeface="Bahnschrift Condensed" pitchFamily="34" charset="0"/>
                <a:cs typeface="Times New Roman" pitchFamily="18" charset="0"/>
              </a:rPr>
              <a:t>: </a:t>
            </a:r>
          </a:p>
          <a:p>
            <a:pPr>
              <a:buFont typeface="Arial" charset="0"/>
              <a:buChar char="•"/>
            </a:pPr>
            <a:r>
              <a:rPr lang="ru-RU" sz="2800" b="1" dirty="0">
                <a:solidFill>
                  <a:schemeClr val="tx2"/>
                </a:solidFill>
                <a:latin typeface="Bahnschrift Condensed" pitchFamily="34" charset="0"/>
                <a:cs typeface="Times New Roman" pitchFamily="18" charset="0"/>
              </a:rPr>
              <a:t>  </a:t>
            </a:r>
            <a:r>
              <a:rPr lang="ru-RU" sz="2800" dirty="0">
                <a:solidFill>
                  <a:schemeClr val="tx2"/>
                </a:solidFill>
                <a:latin typeface="Bahnschrift Condensed" pitchFamily="34" charset="0"/>
                <a:cs typeface="Times New Roman" pitchFamily="18" charset="0"/>
              </a:rPr>
              <a:t>Улучшение социально – экономического положения работников</a:t>
            </a:r>
          </a:p>
          <a:p>
            <a:pPr>
              <a:buFont typeface="Arial" charset="0"/>
              <a:buChar char="•"/>
            </a:pPr>
            <a:r>
              <a:rPr lang="ru-RU" sz="2800" dirty="0">
                <a:solidFill>
                  <a:schemeClr val="tx2"/>
                </a:solidFill>
                <a:latin typeface="Bahnschrift Condensed" pitchFamily="34" charset="0"/>
                <a:cs typeface="Times New Roman" pitchFamily="18" charset="0"/>
              </a:rPr>
              <a:t>  Развитие социального партнерства</a:t>
            </a:r>
          </a:p>
          <a:p>
            <a:pPr>
              <a:buFont typeface="Arial" charset="0"/>
              <a:buChar char="•"/>
            </a:pPr>
            <a:r>
              <a:rPr lang="ru-RU" sz="2800" dirty="0">
                <a:solidFill>
                  <a:schemeClr val="tx2"/>
                </a:solidFill>
                <a:latin typeface="Bahnschrift Condensed" pitchFamily="34" charset="0"/>
                <a:cs typeface="Times New Roman" pitchFamily="18" charset="0"/>
              </a:rPr>
              <a:t>  Укрепление и развитие  профессиональной солидарности</a:t>
            </a:r>
          </a:p>
          <a:p>
            <a:pPr>
              <a:buFont typeface="Arial" charset="0"/>
              <a:buChar char="•"/>
            </a:pPr>
            <a:r>
              <a:rPr lang="ru-RU" sz="2800" dirty="0">
                <a:solidFill>
                  <a:schemeClr val="tx2"/>
                </a:solidFill>
                <a:latin typeface="Bahnschrift Condensed" pitchFamily="34" charset="0"/>
                <a:cs typeface="Times New Roman" pitchFamily="18" charset="0"/>
              </a:rPr>
              <a:t>  Взаимопомощь членам  ППО</a:t>
            </a:r>
          </a:p>
        </p:txBody>
      </p:sp>
      <p:pic>
        <p:nvPicPr>
          <p:cNvPr id="17414" name="Рисунок 5" descr="333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700808"/>
            <a:ext cx="1354137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338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755650" y="5516563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>
          <a:xfrm>
            <a:off x="898525" y="404813"/>
            <a:ext cx="7777163" cy="1143000"/>
          </a:xfrm>
        </p:spPr>
        <p:txBody>
          <a:bodyPr/>
          <a:lstStyle/>
          <a:p>
            <a:pPr algn="l" eaLnBrk="1" hangingPunct="1"/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>    </a:t>
            </a:r>
            <a:r>
              <a:rPr lang="ru-RU" b="1" dirty="0" smtClean="0">
                <a:latin typeface="Bahnschrift Condensed" pitchFamily="34" charset="0"/>
                <a:cs typeface="Times New Roman" pitchFamily="18" charset="0"/>
              </a:rPr>
              <a:t>Тематика  заседаний  Профкома:</a:t>
            </a:r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b="1" dirty="0" smtClean="0">
                <a:latin typeface="Monotype Corsiva" pitchFamily="66" charset="0"/>
                <a:cs typeface="Times New Roman" pitchFamily="18" charset="0"/>
              </a:rPr>
            </a:br>
            <a:endParaRPr lang="ru-RU" dirty="0" smtClean="0">
              <a:solidFill>
                <a:srgbClr val="663300"/>
              </a:solidFill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63575" y="2944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954088" y="1196975"/>
            <a:ext cx="7434262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Bahnschrift Condensed" pitchFamily="34" charset="0"/>
                <a:cs typeface="Times New Roman" pitchFamily="18" charset="0"/>
              </a:rPr>
              <a:t>Организационная работа;</a:t>
            </a:r>
            <a:endParaRPr lang="ru-RU" sz="2800" b="1" i="1" dirty="0">
              <a:solidFill>
                <a:schemeClr val="tx2"/>
              </a:solidFill>
              <a:latin typeface="Bahnschrift Condensed" pitchFamily="34" charset="0"/>
              <a:cs typeface="Times New Roman" pitchFamily="18" charset="0"/>
            </a:endParaRPr>
          </a:p>
          <a:p>
            <a:r>
              <a:rPr lang="ru-RU" sz="2800" b="1" i="1" dirty="0">
                <a:solidFill>
                  <a:schemeClr val="tx2"/>
                </a:solidFill>
                <a:latin typeface="Bahnschrift Condensed" pitchFamily="34" charset="0"/>
                <a:cs typeface="Times New Roman" pitchFamily="18" charset="0"/>
              </a:rPr>
              <a:t> - </a:t>
            </a:r>
            <a:r>
              <a:rPr lang="ru-RU" sz="2800" dirty="0">
                <a:solidFill>
                  <a:schemeClr val="tx2"/>
                </a:solidFill>
                <a:latin typeface="Bahnschrift Condensed" pitchFamily="34" charset="0"/>
                <a:cs typeface="Times New Roman" pitchFamily="18" charset="0"/>
              </a:rPr>
              <a:t>Коллективный договор и его выполнение;</a:t>
            </a:r>
          </a:p>
          <a:p>
            <a:r>
              <a:rPr lang="ru-RU" sz="2800" dirty="0">
                <a:solidFill>
                  <a:schemeClr val="tx2"/>
                </a:solidFill>
                <a:latin typeface="Bahnschrift Condensed" pitchFamily="34" charset="0"/>
                <a:cs typeface="Times New Roman" pitchFamily="18" charset="0"/>
              </a:rPr>
              <a:t> - проведение культурно-массовых, спортивных  - и оздоровительных  мероприятий;</a:t>
            </a:r>
          </a:p>
          <a:p>
            <a:r>
              <a:rPr lang="ru-RU" sz="2800" dirty="0">
                <a:solidFill>
                  <a:schemeClr val="tx2"/>
                </a:solidFill>
                <a:latin typeface="Bahnschrift Condensed" pitchFamily="34" charset="0"/>
                <a:cs typeface="Times New Roman" pitchFamily="18" charset="0"/>
              </a:rPr>
              <a:t> - охрана  труда;</a:t>
            </a:r>
          </a:p>
          <a:p>
            <a:r>
              <a:rPr lang="ru-RU" sz="2800" dirty="0">
                <a:solidFill>
                  <a:schemeClr val="tx2"/>
                </a:solidFill>
                <a:latin typeface="Bahnschrift Condensed" pitchFamily="34" charset="0"/>
                <a:cs typeface="Times New Roman" pitchFamily="18" charset="0"/>
              </a:rPr>
              <a:t> - проведение акций солидарности;</a:t>
            </a:r>
          </a:p>
          <a:p>
            <a:r>
              <a:rPr lang="ru-RU" sz="2800" dirty="0">
                <a:solidFill>
                  <a:schemeClr val="tx2"/>
                </a:solidFill>
                <a:latin typeface="Bahnschrift Condensed" pitchFamily="34" charset="0"/>
                <a:cs typeface="Times New Roman" pitchFamily="18" charset="0"/>
              </a:rPr>
              <a:t> - профсоюзная учеба;</a:t>
            </a:r>
          </a:p>
          <a:p>
            <a:r>
              <a:rPr lang="ru-RU" sz="2800" dirty="0">
                <a:solidFill>
                  <a:schemeClr val="tx2"/>
                </a:solidFill>
                <a:latin typeface="Bahnschrift Condensed" pitchFamily="34" charset="0"/>
                <a:cs typeface="Times New Roman" pitchFamily="18" charset="0"/>
              </a:rPr>
              <a:t> - финансовые вопросы;</a:t>
            </a:r>
          </a:p>
          <a:p>
            <a:r>
              <a:rPr lang="ru-RU" sz="2800" dirty="0">
                <a:solidFill>
                  <a:schemeClr val="tx2"/>
                </a:solidFill>
                <a:latin typeface="Bahnschrift Condensed" pitchFamily="34" charset="0"/>
                <a:cs typeface="Times New Roman" pitchFamily="18" charset="0"/>
              </a:rPr>
              <a:t> - выделение материальной помощи;</a:t>
            </a:r>
          </a:p>
          <a:p>
            <a:r>
              <a:rPr lang="ru-RU" sz="2800" dirty="0">
                <a:solidFill>
                  <a:schemeClr val="tx2"/>
                </a:solidFill>
                <a:latin typeface="Bahnschrift Condensed" pitchFamily="34" charset="0"/>
                <a:cs typeface="Times New Roman" pitchFamily="18" charset="0"/>
              </a:rPr>
              <a:t> - правовая защита  интересов членов профсоюза;</a:t>
            </a:r>
          </a:p>
          <a:p>
            <a:r>
              <a:rPr lang="ru-RU" sz="2800" dirty="0">
                <a:solidFill>
                  <a:schemeClr val="tx2"/>
                </a:solidFill>
                <a:latin typeface="Bahnschrift Condensed" pitchFamily="34" charset="0"/>
                <a:cs typeface="Times New Roman" pitchFamily="18" charset="0"/>
              </a:rPr>
              <a:t>- отдых и оздоровительная программа;</a:t>
            </a:r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960438" y="1773238"/>
            <a:ext cx="1841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663300"/>
                </a:solidFill>
              </a:rPr>
              <a:t/>
            </a:r>
            <a:br>
              <a:rPr lang="ru-RU" sz="4000">
                <a:solidFill>
                  <a:srgbClr val="663300"/>
                </a:solidFill>
              </a:rPr>
            </a:br>
            <a:endParaRPr lang="ru-RU" sz="4000">
              <a:solidFill>
                <a:srgbClr val="663300"/>
              </a:solidFill>
            </a:endParaRPr>
          </a:p>
        </p:txBody>
      </p:sp>
      <p:sp>
        <p:nvSpPr>
          <p:cNvPr id="123912" name="Rectangle 8"/>
          <p:cNvSpPr>
            <a:spLocks noChangeArrowheads="1"/>
          </p:cNvSpPr>
          <p:nvPr/>
        </p:nvSpPr>
        <p:spPr bwMode="auto">
          <a:xfrm>
            <a:off x="971550" y="2349500"/>
            <a:ext cx="6969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663300"/>
                </a:solidFill>
                <a:latin typeface="Times New Roman" pitchFamily="18" charset="0"/>
              </a:rPr>
              <a:t>…</a:t>
            </a:r>
          </a:p>
        </p:txBody>
      </p:sp>
      <p:pic>
        <p:nvPicPr>
          <p:cNvPr id="18441" name="Picture 2" descr="https://im3-tub-ru.yandex.net/i?id=47af990ce15a3a5a8eb9c8ca71f35dd1&amp;n=33&amp;h=215&amp;w=2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0113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Рисунок 5" descr="333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2924944"/>
            <a:ext cx="13541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23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23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23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23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23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23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23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23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23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239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239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239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239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239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239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239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239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239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239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239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239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239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239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239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239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239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239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23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23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23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23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23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23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338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4" name="Скругленный прямоугольник 3"/>
          <p:cNvSpPr/>
          <p:nvPr/>
        </p:nvSpPr>
        <p:spPr>
          <a:xfrm>
            <a:off x="2339752" y="1340768"/>
            <a:ext cx="4967287" cy="14398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663300"/>
                </a:solidFill>
              </a:rPr>
              <a:t>Коллективно – договорная кампания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663300"/>
                </a:solidFill>
              </a:rPr>
              <a:t>в </a:t>
            </a:r>
            <a:r>
              <a:rPr lang="ru-RU" sz="2800" b="1" dirty="0" smtClean="0">
                <a:solidFill>
                  <a:srgbClr val="663300"/>
                </a:solidFill>
              </a:rPr>
              <a:t>201</a:t>
            </a:r>
            <a:r>
              <a:rPr lang="en-US" sz="2800" b="1" dirty="0" smtClean="0">
                <a:solidFill>
                  <a:srgbClr val="663300"/>
                </a:solidFill>
              </a:rPr>
              <a:t>8</a:t>
            </a:r>
            <a:r>
              <a:rPr lang="ru-RU" sz="2800" b="1" dirty="0" smtClean="0">
                <a:solidFill>
                  <a:srgbClr val="663300"/>
                </a:solidFill>
              </a:rPr>
              <a:t> </a:t>
            </a:r>
            <a:r>
              <a:rPr lang="ru-RU" sz="2800" b="1" dirty="0">
                <a:solidFill>
                  <a:srgbClr val="663300"/>
                </a:solidFill>
              </a:rPr>
              <a:t>году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068960"/>
            <a:ext cx="755967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+mj-lt"/>
              </a:rPr>
              <a:t>Коллективный договор в ГБОУ «Школа №1499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2400" b="1" dirty="0">
                <a:latin typeface="+mj-lt"/>
              </a:rPr>
              <a:t>имени Героя Советского Союза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2400" b="1" dirty="0">
                <a:latin typeface="+mj-lt"/>
              </a:rPr>
              <a:t>Ивана Архиповича Докукина»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2400" b="1" dirty="0" smtClean="0">
                <a:latin typeface="+mj-lt"/>
              </a:rPr>
              <a:t>продлён до 30.06.2019 </a:t>
            </a:r>
            <a:r>
              <a:rPr lang="ru-RU" sz="2400" b="1" dirty="0">
                <a:latin typeface="+mj-lt"/>
              </a:rPr>
              <a:t>года</a:t>
            </a:r>
            <a:r>
              <a:rPr lang="ru-RU" sz="2400" dirty="0">
                <a:latin typeface="+mj-lt"/>
              </a:rPr>
              <a:t> </a:t>
            </a:r>
          </a:p>
          <a:p>
            <a:pPr algn="ctr">
              <a:buFont typeface="Wingdings 2" pitchFamily="18" charset="2"/>
              <a:buNone/>
              <a:defRPr/>
            </a:pPr>
            <a:endParaRPr lang="ru-RU" sz="2400" dirty="0">
              <a:latin typeface="+mj-lt"/>
            </a:endParaRPr>
          </a:p>
        </p:txBody>
      </p:sp>
      <p:pic>
        <p:nvPicPr>
          <p:cNvPr id="30725" name="Рисунок 4" descr="333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340768"/>
            <a:ext cx="1150937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Рисунок 5" descr="C:\Users\Ирина Тимофеевна\Desktop\то ПРОН-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1340768"/>
            <a:ext cx="792163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0"/>
            <a:ext cx="9177338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30724" name="Прямоугольник 3"/>
          <p:cNvSpPr>
            <a:spLocks noChangeArrowheads="1"/>
          </p:cNvSpPr>
          <p:nvPr/>
        </p:nvSpPr>
        <p:spPr bwMode="auto">
          <a:xfrm>
            <a:off x="1116013" y="620713"/>
            <a:ext cx="3527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2000" b="1" dirty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68538" y="476250"/>
            <a:ext cx="4967287" cy="1439863"/>
          </a:xfrm>
          <a:prstGeom prst="roundRect">
            <a:avLst/>
          </a:prstGeom>
          <a:solidFill>
            <a:srgbClr val="0DF3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663300"/>
                </a:solidFill>
              </a:rPr>
              <a:t>Анализ расходования денежных средств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663300"/>
                </a:solidFill>
              </a:rPr>
              <a:t>в </a:t>
            </a:r>
            <a:r>
              <a:rPr lang="ru-RU" sz="2800" b="1" dirty="0" smtClean="0">
                <a:solidFill>
                  <a:srgbClr val="663300"/>
                </a:solidFill>
              </a:rPr>
              <a:t>2018 </a:t>
            </a:r>
            <a:r>
              <a:rPr lang="ru-RU" sz="2800" b="1" dirty="0">
                <a:solidFill>
                  <a:srgbClr val="663300"/>
                </a:solidFill>
              </a:rPr>
              <a:t>году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188" y="2060575"/>
            <a:ext cx="396081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 smtClean="0"/>
              <a:t>   </a:t>
            </a:r>
            <a:r>
              <a:rPr lang="ru-RU" sz="2400" b="1" dirty="0" smtClean="0">
                <a:solidFill>
                  <a:srgbClr val="663300"/>
                </a:solidFill>
              </a:rPr>
              <a:t>Материальная </a:t>
            </a:r>
            <a:r>
              <a:rPr lang="ru-RU" sz="2400" b="1" dirty="0">
                <a:solidFill>
                  <a:srgbClr val="663300"/>
                </a:solidFill>
              </a:rPr>
              <a:t>помощь </a:t>
            </a:r>
            <a:endParaRPr lang="ru-RU" sz="2400" dirty="0">
              <a:solidFill>
                <a:srgbClr val="6633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188" y="3068638"/>
            <a:ext cx="403225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663300"/>
                </a:solidFill>
              </a:rPr>
              <a:t>Премирование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9750" y="4005263"/>
            <a:ext cx="417671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663300"/>
                </a:solidFill>
              </a:rPr>
              <a:t>Отдых выходного дня и оздоровление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71800" y="5085184"/>
            <a:ext cx="410527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663300"/>
                </a:solidFill>
              </a:rPr>
              <a:t>Новогодняя кампания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43438" y="2060575"/>
            <a:ext cx="417703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 smtClean="0">
                <a:solidFill>
                  <a:srgbClr val="663300"/>
                </a:solidFill>
              </a:rPr>
              <a:t>Корпоративные праздники</a:t>
            </a:r>
            <a:endParaRPr lang="ru-RU" sz="2400" dirty="0">
              <a:solidFill>
                <a:srgbClr val="6633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16463" y="3068638"/>
            <a:ext cx="403225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663300"/>
                </a:solidFill>
              </a:rPr>
              <a:t>Экскурсии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88024" y="4005064"/>
            <a:ext cx="403225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663300"/>
                </a:solidFill>
              </a:rPr>
              <a:t>Подарки ветеранам</a:t>
            </a:r>
          </a:p>
        </p:txBody>
      </p:sp>
    </p:spTree>
  </p:cSld>
  <p:clrMapOvr>
    <a:masterClrMapping/>
  </p:clrMapOvr>
  <p:transition spd="slow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338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827088" y="549275"/>
            <a:ext cx="741680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latin typeface="+mj-lt"/>
              </a:rPr>
              <a:t> Процент членов профсоюза от общего      </a:t>
            </a:r>
          </a:p>
          <a:p>
            <a:pPr>
              <a:defRPr/>
            </a:pPr>
            <a:r>
              <a:rPr lang="ru-RU" sz="3200" b="1" i="1" dirty="0">
                <a:latin typeface="+mj-lt"/>
              </a:rPr>
              <a:t>  числа работников на </a:t>
            </a:r>
            <a:r>
              <a:rPr lang="ru-RU" sz="3200" b="1" i="1" dirty="0" smtClean="0">
                <a:latin typeface="+mj-lt"/>
              </a:rPr>
              <a:t>31.12.201</a:t>
            </a:r>
            <a:r>
              <a:rPr lang="en-US" sz="3200" b="1" i="1" dirty="0" smtClean="0">
                <a:latin typeface="+mj-lt"/>
              </a:rPr>
              <a:t>8</a:t>
            </a:r>
            <a:r>
              <a:rPr lang="ru-RU" sz="3200" b="1" i="1" dirty="0" smtClean="0">
                <a:latin typeface="+mj-lt"/>
              </a:rPr>
              <a:t> </a:t>
            </a:r>
            <a:r>
              <a:rPr lang="ru-RU" sz="3200" b="1" i="1" dirty="0">
                <a:latin typeface="+mj-lt"/>
              </a:rPr>
              <a:t>года</a:t>
            </a:r>
            <a:endParaRPr lang="ru-RU" sz="3200" dirty="0">
              <a:latin typeface="+mj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8313" y="1619250"/>
          <a:ext cx="8229600" cy="5063193"/>
        </p:xfrm>
        <a:graphic>
          <a:graphicData uri="http://schemas.openxmlformats.org/drawingml/2006/table">
            <a:tbl>
              <a:tblPr/>
              <a:tblGrid>
                <a:gridCol w="2057400"/>
                <a:gridCol w="2058988"/>
                <a:gridCol w="2055812"/>
                <a:gridCol w="2057400"/>
              </a:tblGrid>
              <a:tr h="369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Отделение 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Всего сотрудников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Состоят в ППО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ШО 1 + </a:t>
                      </a: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администрация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64%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87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ШО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83%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ШО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31%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ШО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65%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ШО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82%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ДО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78%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ДО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78%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ДО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65%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ИТОГО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385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260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68%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0"/>
            <a:ext cx="9177338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9" name="Скругленный прямоугольник 8"/>
          <p:cNvSpPr/>
          <p:nvPr/>
        </p:nvSpPr>
        <p:spPr>
          <a:xfrm>
            <a:off x="1907704" y="548680"/>
            <a:ext cx="5472113" cy="914400"/>
          </a:xfrm>
          <a:prstGeom prst="roundRect">
            <a:avLst/>
          </a:prstGeom>
          <a:solidFill>
            <a:srgbClr val="FFDD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663300"/>
                </a:solidFill>
              </a:rPr>
              <a:t>Охрана труда</a:t>
            </a:r>
            <a:endParaRPr lang="ru-RU" sz="2400" b="1" dirty="0">
              <a:solidFill>
                <a:srgbClr val="6633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1628800"/>
            <a:ext cx="7704856" cy="4464496"/>
          </a:xfrm>
          <a:prstGeom prst="roundRect">
            <a:avLst/>
          </a:prstGeom>
          <a:solidFill>
            <a:srgbClr val="FFDD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03648" y="2276872"/>
          <a:ext cx="6624736" cy="3506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3312368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663300"/>
                          </a:solidFill>
                          <a:latin typeface="+mn-lt"/>
                          <a:ea typeface="+mn-ea"/>
                          <a:cs typeface="+mn-cs"/>
                        </a:rPr>
                        <a:t>Сумма средств, освоенных на охрану труда за прошедший год всего</a:t>
                      </a:r>
                      <a:endParaRPr lang="ru-RU" dirty="0">
                        <a:solidFill>
                          <a:srgbClr val="66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663300"/>
                          </a:solidFill>
                          <a:latin typeface="+mn-lt"/>
                          <a:ea typeface="+mn-ea"/>
                          <a:cs typeface="+mn-cs"/>
                        </a:rPr>
                        <a:t>535500</a:t>
                      </a:r>
                      <a:endParaRPr lang="ru-RU" dirty="0">
                        <a:solidFill>
                          <a:srgbClr val="663300"/>
                        </a:solidFill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663300"/>
                          </a:solidFill>
                          <a:latin typeface="+mn-lt"/>
                          <a:ea typeface="+mn-ea"/>
                          <a:cs typeface="+mn-cs"/>
                        </a:rPr>
                        <a:t>На медицинские осмотры</a:t>
                      </a:r>
                      <a:endParaRPr lang="ru-RU" dirty="0">
                        <a:solidFill>
                          <a:srgbClr val="66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rgbClr val="663300"/>
                          </a:solidFill>
                          <a:latin typeface="+mn-lt"/>
                          <a:ea typeface="+mn-ea"/>
                          <a:cs typeface="+mn-cs"/>
                        </a:rPr>
                        <a:t>410800</a:t>
                      </a:r>
                      <a:endParaRPr lang="ru-RU" dirty="0">
                        <a:solidFill>
                          <a:srgbClr val="663300"/>
                        </a:solidFill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663300"/>
                          </a:solidFill>
                          <a:latin typeface="+mn-lt"/>
                          <a:ea typeface="+mn-ea"/>
                          <a:cs typeface="+mn-cs"/>
                        </a:rPr>
                        <a:t>На специальную оценку условий труда</a:t>
                      </a:r>
                      <a:endParaRPr lang="ru-RU" dirty="0">
                        <a:solidFill>
                          <a:srgbClr val="66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rgbClr val="663300"/>
                          </a:solidFill>
                          <a:latin typeface="+mn-lt"/>
                          <a:ea typeface="+mn-ea"/>
                          <a:cs typeface="+mn-cs"/>
                        </a:rPr>
                        <a:t>44000</a:t>
                      </a:r>
                      <a:endParaRPr lang="ru-RU" dirty="0">
                        <a:solidFill>
                          <a:srgbClr val="663300"/>
                        </a:solidFill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663300"/>
                          </a:solidFill>
                          <a:latin typeface="+mn-lt"/>
                          <a:ea typeface="+mn-ea"/>
                          <a:cs typeface="+mn-cs"/>
                        </a:rPr>
                        <a:t>На обучение по охране труда</a:t>
                      </a:r>
                      <a:endParaRPr lang="ru-RU" dirty="0">
                        <a:solidFill>
                          <a:srgbClr val="66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rgbClr val="663300"/>
                          </a:solidFill>
                          <a:latin typeface="+mn-lt"/>
                          <a:ea typeface="+mn-ea"/>
                          <a:cs typeface="+mn-cs"/>
                        </a:rPr>
                        <a:t>78700</a:t>
                      </a:r>
                      <a:endParaRPr lang="ru-RU" dirty="0">
                        <a:solidFill>
                          <a:srgbClr val="663300"/>
                        </a:solidFill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663300"/>
                          </a:solidFill>
                          <a:latin typeface="+mn-lt"/>
                          <a:ea typeface="+mn-ea"/>
                          <a:cs typeface="+mn-cs"/>
                        </a:rPr>
                        <a:t>Из них всего за счет средств ФСС</a:t>
                      </a:r>
                      <a:endParaRPr lang="ru-RU" dirty="0">
                        <a:solidFill>
                          <a:srgbClr val="66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rgbClr val="663300"/>
                          </a:solidFill>
                          <a:latin typeface="+mn-lt"/>
                          <a:ea typeface="+mn-ea"/>
                          <a:cs typeface="+mn-cs"/>
                        </a:rPr>
                        <a:t>44000</a:t>
                      </a:r>
                      <a:endParaRPr lang="ru-RU" dirty="0">
                        <a:solidFill>
                          <a:srgbClr val="6633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338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3" name="Скругленный прямоугольник 2"/>
          <p:cNvSpPr/>
          <p:nvPr/>
        </p:nvSpPr>
        <p:spPr>
          <a:xfrm>
            <a:off x="1979613" y="620713"/>
            <a:ext cx="5472112" cy="79206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</a:rPr>
              <a:t>Профсоюзные уроки</a:t>
            </a:r>
            <a:endParaRPr lang="ru-RU" sz="24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9218" name="Picture 2" descr="C:\Users\учитель\Desktop\фото отчет\урок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484784"/>
            <a:ext cx="2908716" cy="3878288"/>
          </a:xfrm>
          <a:prstGeom prst="rect">
            <a:avLst/>
          </a:prstGeom>
          <a:noFill/>
        </p:spPr>
      </p:pic>
      <p:pic>
        <p:nvPicPr>
          <p:cNvPr id="9219" name="Picture 3" descr="C:\Users\учитель\Desktop\фото отчет\урок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556792"/>
            <a:ext cx="3743062" cy="2807296"/>
          </a:xfrm>
          <a:prstGeom prst="rect">
            <a:avLst/>
          </a:prstGeom>
          <a:noFill/>
        </p:spPr>
      </p:pic>
      <p:pic>
        <p:nvPicPr>
          <p:cNvPr id="9220" name="Picture 4" descr="C:\Users\учитель\Desktop\фото отчет\урок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3356992"/>
            <a:ext cx="4104456" cy="30783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338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3" name="Скругленный прямоугольник 2"/>
          <p:cNvSpPr/>
          <p:nvPr/>
        </p:nvSpPr>
        <p:spPr>
          <a:xfrm>
            <a:off x="1979613" y="620713"/>
            <a:ext cx="5472112" cy="1080095"/>
          </a:xfrm>
          <a:prstGeom prst="roundRect">
            <a:avLst/>
          </a:prstGeom>
          <a:solidFill>
            <a:srgbClr val="FFDD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663300"/>
                </a:solidFill>
              </a:rPr>
              <a:t>МИР! ТРУД! МАЙ!</a:t>
            </a:r>
            <a:endParaRPr lang="ru-RU" sz="2400" b="1" dirty="0">
              <a:solidFill>
                <a:srgbClr val="663300"/>
              </a:solidFill>
            </a:endParaRPr>
          </a:p>
        </p:txBody>
      </p:sp>
      <p:pic>
        <p:nvPicPr>
          <p:cNvPr id="7170" name="Picture 2" descr="C:\Users\учитель\Desktop\фото отчет\майские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542" y="2708920"/>
            <a:ext cx="4800530" cy="3600399"/>
          </a:xfrm>
          <a:prstGeom prst="rect">
            <a:avLst/>
          </a:prstGeom>
          <a:noFill/>
        </p:spPr>
      </p:pic>
      <p:pic>
        <p:nvPicPr>
          <p:cNvPr id="7171" name="Picture 3" descr="C:\Users\учитель\Desktop\фото отчет\майски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772816"/>
            <a:ext cx="4453001" cy="33397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Оформление по умолчанию">
  <a:themeElements>
    <a:clrScheme name="4_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4384</TotalTime>
  <Words>397</Words>
  <Application>Microsoft Office PowerPoint</Application>
  <PresentationFormat>Экран (4:3)</PresentationFormat>
  <Paragraphs>121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Оформление по умолчанию</vt:lpstr>
      <vt:lpstr>4_Оформление по умолчанию</vt:lpstr>
      <vt:lpstr>              Публичный отчет   первичной профсоюзной организации ГБОУ «Школа №1499»  за 2018 год    </vt:lpstr>
      <vt:lpstr>Слайд 2</vt:lpstr>
      <vt:lpstr>     Тематика  заседаний  Профкома: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FML239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 «Второе путешествие  в музыкальный театр»</dc:title>
  <dc:creator>239</dc:creator>
  <cp:lastModifiedBy>учитель</cp:lastModifiedBy>
  <cp:revision>225</cp:revision>
  <dcterms:created xsi:type="dcterms:W3CDTF">2011-09-26T13:52:06Z</dcterms:created>
  <dcterms:modified xsi:type="dcterms:W3CDTF">2019-02-28T10:36:39Z</dcterms:modified>
</cp:coreProperties>
</file>