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0" r:id="rId11"/>
    <p:sldId id="269" r:id="rId12"/>
    <p:sldId id="26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CED45-8291-4D82-8F03-67825FC4D14A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1D147F-16C4-4173-9CF4-1255F96447F0}">
      <dgm:prSet/>
      <dgm:spPr/>
      <dgm:t>
        <a:bodyPr/>
        <a:lstStyle/>
        <a:p>
          <a:r>
            <a:rPr lang="ru-RU" dirty="0"/>
            <a:t>незрелость эмоционально-волевой сферы при относительной сохранности познавательной деятельности</a:t>
          </a:r>
        </a:p>
      </dgm:t>
    </dgm:pt>
    <dgm:pt modelId="{A00F8822-EFAD-4C8A-BC2A-BD7B7EF899B0}" type="parTrans" cxnId="{7E821417-8AD3-491F-9DEA-548F987B8B08}">
      <dgm:prSet/>
      <dgm:spPr/>
      <dgm:t>
        <a:bodyPr/>
        <a:lstStyle/>
        <a:p>
          <a:endParaRPr lang="ru-RU"/>
        </a:p>
      </dgm:t>
    </dgm:pt>
    <dgm:pt modelId="{ADAF6A78-D218-48B6-9645-2E6CEFB5102C}" type="sibTrans" cxnId="{7E821417-8AD3-491F-9DEA-548F987B8B08}">
      <dgm:prSet/>
      <dgm:spPr/>
      <dgm:t>
        <a:bodyPr/>
        <a:lstStyle/>
        <a:p>
          <a:endParaRPr lang="ru-RU"/>
        </a:p>
      </dgm:t>
    </dgm:pt>
    <dgm:pt modelId="{93E034E9-D733-489D-A28E-0FF513023C3D}">
      <dgm:prSet/>
      <dgm:spPr/>
      <dgm:t>
        <a:bodyPr/>
        <a:lstStyle/>
        <a:p>
          <a:r>
            <a:rPr lang="ru-RU" dirty="0"/>
            <a:t>наличие некоторого недоразвития познавательной деятельности</a:t>
          </a:r>
        </a:p>
      </dgm:t>
    </dgm:pt>
    <dgm:pt modelId="{A5D7771F-1409-4AC4-B419-2E0787AF29EC}" type="parTrans" cxnId="{149FA899-5AD9-4FCF-B796-05917CE2DF06}">
      <dgm:prSet/>
      <dgm:spPr/>
      <dgm:t>
        <a:bodyPr/>
        <a:lstStyle/>
        <a:p>
          <a:endParaRPr lang="ru-RU"/>
        </a:p>
      </dgm:t>
    </dgm:pt>
    <dgm:pt modelId="{501FC553-45AB-432E-A653-FC30F312AF95}" type="sibTrans" cxnId="{149FA899-5AD9-4FCF-B796-05917CE2DF06}">
      <dgm:prSet/>
      <dgm:spPr/>
      <dgm:t>
        <a:bodyPr/>
        <a:lstStyle/>
        <a:p>
          <a:endParaRPr lang="ru-RU"/>
        </a:p>
      </dgm:t>
    </dgm:pt>
    <dgm:pt modelId="{82F03F7C-818C-42F9-BD52-771E2C19151D}" type="pres">
      <dgm:prSet presAssocID="{622CED45-8291-4D82-8F03-67825FC4D14A}" presName="linear" presStyleCnt="0">
        <dgm:presLayoutVars>
          <dgm:animLvl val="lvl"/>
          <dgm:resizeHandles val="exact"/>
        </dgm:presLayoutVars>
      </dgm:prSet>
      <dgm:spPr/>
    </dgm:pt>
    <dgm:pt modelId="{107E2CCE-30B2-4547-9FB6-56E378D4818E}" type="pres">
      <dgm:prSet presAssocID="{231D147F-16C4-4173-9CF4-1255F96447F0}" presName="parentText" presStyleLbl="node1" presStyleIdx="0" presStyleCnt="2" custScaleY="112883" custLinFactNeighborX="-1538" custLinFactNeighborY="-41302">
        <dgm:presLayoutVars>
          <dgm:chMax val="0"/>
          <dgm:bulletEnabled val="1"/>
        </dgm:presLayoutVars>
      </dgm:prSet>
      <dgm:spPr/>
    </dgm:pt>
    <dgm:pt modelId="{F4462E25-E223-4650-B435-7C4997726115}" type="pres">
      <dgm:prSet presAssocID="{ADAF6A78-D218-48B6-9645-2E6CEFB5102C}" presName="spacer" presStyleCnt="0"/>
      <dgm:spPr/>
    </dgm:pt>
    <dgm:pt modelId="{AE92EB50-1F1C-4F84-BB1E-3DBA821DFFF4}" type="pres">
      <dgm:prSet presAssocID="{93E034E9-D733-489D-A28E-0FF513023C3D}" presName="parentText" presStyleLbl="node1" presStyleIdx="1" presStyleCnt="2" custScaleY="113275">
        <dgm:presLayoutVars>
          <dgm:chMax val="0"/>
          <dgm:bulletEnabled val="1"/>
        </dgm:presLayoutVars>
      </dgm:prSet>
      <dgm:spPr/>
    </dgm:pt>
  </dgm:ptLst>
  <dgm:cxnLst>
    <dgm:cxn modelId="{7E821417-8AD3-491F-9DEA-548F987B8B08}" srcId="{622CED45-8291-4D82-8F03-67825FC4D14A}" destId="{231D147F-16C4-4173-9CF4-1255F96447F0}" srcOrd="0" destOrd="0" parTransId="{A00F8822-EFAD-4C8A-BC2A-BD7B7EF899B0}" sibTransId="{ADAF6A78-D218-48B6-9645-2E6CEFB5102C}"/>
    <dgm:cxn modelId="{B174AE50-5E7E-498E-B953-8F6C20A45B6D}" type="presOf" srcId="{622CED45-8291-4D82-8F03-67825FC4D14A}" destId="{82F03F7C-818C-42F9-BD52-771E2C19151D}" srcOrd="0" destOrd="0" presId="urn:microsoft.com/office/officeart/2005/8/layout/vList2"/>
    <dgm:cxn modelId="{CBDE2B99-DA04-486B-901F-1B031B6DB51B}" type="presOf" srcId="{93E034E9-D733-489D-A28E-0FF513023C3D}" destId="{AE92EB50-1F1C-4F84-BB1E-3DBA821DFFF4}" srcOrd="0" destOrd="0" presId="urn:microsoft.com/office/officeart/2005/8/layout/vList2"/>
    <dgm:cxn modelId="{149FA899-5AD9-4FCF-B796-05917CE2DF06}" srcId="{622CED45-8291-4D82-8F03-67825FC4D14A}" destId="{93E034E9-D733-489D-A28E-0FF513023C3D}" srcOrd="1" destOrd="0" parTransId="{A5D7771F-1409-4AC4-B419-2E0787AF29EC}" sibTransId="{501FC553-45AB-432E-A653-FC30F312AF95}"/>
    <dgm:cxn modelId="{91F03EF3-D5BE-4062-A9AD-C6D43BB8BDA2}" type="presOf" srcId="{231D147F-16C4-4173-9CF4-1255F96447F0}" destId="{107E2CCE-30B2-4547-9FB6-56E378D4818E}" srcOrd="0" destOrd="0" presId="urn:microsoft.com/office/officeart/2005/8/layout/vList2"/>
    <dgm:cxn modelId="{9A99B2F0-A7A7-4471-A125-822C8C93D193}" type="presParOf" srcId="{82F03F7C-818C-42F9-BD52-771E2C19151D}" destId="{107E2CCE-30B2-4547-9FB6-56E378D4818E}" srcOrd="0" destOrd="0" presId="urn:microsoft.com/office/officeart/2005/8/layout/vList2"/>
    <dgm:cxn modelId="{5BC8F9E5-BF45-4E47-8DE3-93395B93D915}" type="presParOf" srcId="{82F03F7C-818C-42F9-BD52-771E2C19151D}" destId="{F4462E25-E223-4650-B435-7C4997726115}" srcOrd="1" destOrd="0" presId="urn:microsoft.com/office/officeart/2005/8/layout/vList2"/>
    <dgm:cxn modelId="{B64D1E6A-116E-47D6-9553-C68876740889}" type="presParOf" srcId="{82F03F7C-818C-42F9-BD52-771E2C19151D}" destId="{AE92EB50-1F1C-4F84-BB1E-3DBA821DFF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42D4D-7CDD-4679-9DB9-2F8688E8FD44}" type="doc">
      <dgm:prSet loTypeId="urn:microsoft.com/office/officeart/2005/8/layout/matrix1" loCatId="matrix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7072DEB-FA8C-41A8-B8FD-428104B0B4E0}">
      <dgm:prSet custT="1"/>
      <dgm:spPr/>
      <dgm:t>
        <a:bodyPr/>
        <a:lstStyle/>
        <a:p>
          <a:pPr rtl="0"/>
          <a:r>
            <a:rPr lang="ru-RU" sz="2800" b="1" dirty="0"/>
            <a:t>Регулятивная компетентность – </a:t>
          </a:r>
        </a:p>
      </dgm:t>
    </dgm:pt>
    <dgm:pt modelId="{D06D49D4-D987-414B-AE00-024FF925DEC3}" type="parTrans" cxnId="{6A3E0271-9B5E-4E47-98A1-2CE271D641DE}">
      <dgm:prSet/>
      <dgm:spPr/>
      <dgm:t>
        <a:bodyPr/>
        <a:lstStyle/>
        <a:p>
          <a:endParaRPr lang="ru-RU"/>
        </a:p>
      </dgm:t>
    </dgm:pt>
    <dgm:pt modelId="{4CF512D4-695E-4424-9F36-027728EC4287}" type="sibTrans" cxnId="{6A3E0271-9B5E-4E47-98A1-2CE271D641DE}">
      <dgm:prSet/>
      <dgm:spPr/>
      <dgm:t>
        <a:bodyPr/>
        <a:lstStyle/>
        <a:p>
          <a:endParaRPr lang="ru-RU"/>
        </a:p>
      </dgm:t>
    </dgm:pt>
    <dgm:pt modelId="{5B9FE572-2B42-46B9-B950-A342813579FC}">
      <dgm:prSet custT="1"/>
      <dgm:spPr/>
      <dgm:t>
        <a:bodyPr/>
        <a:lstStyle/>
        <a:p>
          <a:pPr rtl="0"/>
          <a:r>
            <a:rPr lang="ru-RU" sz="2800"/>
            <a:t>умение управлять своим поведением</a:t>
          </a:r>
          <a:endParaRPr lang="ru-RU" sz="2800" dirty="0"/>
        </a:p>
      </dgm:t>
    </dgm:pt>
    <dgm:pt modelId="{31EAED9B-7729-4A6C-9382-DC4D5B0701FA}" type="parTrans" cxnId="{80B46F85-67C1-463C-B980-533746249F65}">
      <dgm:prSet/>
      <dgm:spPr/>
      <dgm:t>
        <a:bodyPr/>
        <a:lstStyle/>
        <a:p>
          <a:endParaRPr lang="ru-RU"/>
        </a:p>
      </dgm:t>
    </dgm:pt>
    <dgm:pt modelId="{13FAD3FA-4E5A-423D-AFE3-CBFE33F6F2F4}" type="sibTrans" cxnId="{80B46F85-67C1-463C-B980-533746249F65}">
      <dgm:prSet/>
      <dgm:spPr/>
      <dgm:t>
        <a:bodyPr/>
        <a:lstStyle/>
        <a:p>
          <a:endParaRPr lang="ru-RU"/>
        </a:p>
      </dgm:t>
    </dgm:pt>
    <dgm:pt modelId="{877C26FA-38B6-4639-9CA5-3C30F6443887}">
      <dgm:prSet custT="1"/>
      <dgm:spPr/>
      <dgm:t>
        <a:bodyPr/>
        <a:lstStyle/>
        <a:p>
          <a:pPr rtl="0"/>
          <a:r>
            <a:rPr lang="ru-RU" sz="2800"/>
            <a:t>контролировать свои эмоции</a:t>
          </a:r>
          <a:endParaRPr lang="ru-RU" sz="2800" dirty="0"/>
        </a:p>
      </dgm:t>
    </dgm:pt>
    <dgm:pt modelId="{4507DED1-826E-4115-AF5E-9BBE725FFCF1}" type="parTrans" cxnId="{49144FC5-68FD-4888-A0EC-64F793BC027C}">
      <dgm:prSet/>
      <dgm:spPr/>
      <dgm:t>
        <a:bodyPr/>
        <a:lstStyle/>
        <a:p>
          <a:endParaRPr lang="ru-RU"/>
        </a:p>
      </dgm:t>
    </dgm:pt>
    <dgm:pt modelId="{53F9D635-73D8-4197-B223-9AB2432FFBD5}" type="sibTrans" cxnId="{49144FC5-68FD-4888-A0EC-64F793BC027C}">
      <dgm:prSet/>
      <dgm:spPr/>
      <dgm:t>
        <a:bodyPr/>
        <a:lstStyle/>
        <a:p>
          <a:endParaRPr lang="ru-RU"/>
        </a:p>
      </dgm:t>
    </dgm:pt>
    <dgm:pt modelId="{4404D401-387F-4CED-A31E-C97CC666FFB1}">
      <dgm:prSet custT="1"/>
      <dgm:spPr/>
      <dgm:t>
        <a:bodyPr/>
        <a:lstStyle/>
        <a:p>
          <a:pPr rtl="0"/>
          <a:r>
            <a:rPr lang="ru-RU" sz="2800"/>
            <a:t>способность к рефлексии</a:t>
          </a:r>
          <a:endParaRPr lang="ru-RU" sz="2800" dirty="0"/>
        </a:p>
      </dgm:t>
    </dgm:pt>
    <dgm:pt modelId="{B0AD05D9-DF2B-4480-9803-AC86C3EAE0F1}" type="parTrans" cxnId="{25E65C49-F1DF-4F7B-B89B-0C153B0E35AB}">
      <dgm:prSet/>
      <dgm:spPr/>
      <dgm:t>
        <a:bodyPr/>
        <a:lstStyle/>
        <a:p>
          <a:endParaRPr lang="ru-RU"/>
        </a:p>
      </dgm:t>
    </dgm:pt>
    <dgm:pt modelId="{3536261C-6AA6-428C-A28B-D6396D5D22BA}" type="sibTrans" cxnId="{25E65C49-F1DF-4F7B-B89B-0C153B0E35AB}">
      <dgm:prSet/>
      <dgm:spPr/>
      <dgm:t>
        <a:bodyPr/>
        <a:lstStyle/>
        <a:p>
          <a:endParaRPr lang="ru-RU"/>
        </a:p>
      </dgm:t>
    </dgm:pt>
    <dgm:pt modelId="{8CC9B627-9D97-4A88-BA39-5F4010377479}">
      <dgm:prSet custT="1"/>
      <dgm:spPr/>
      <dgm:t>
        <a:bodyPr/>
        <a:lstStyle/>
        <a:p>
          <a:pPr rtl="0"/>
          <a:r>
            <a:rPr lang="ru-RU" sz="2800"/>
            <a:t>стрессоустойчивость</a:t>
          </a:r>
          <a:endParaRPr lang="ru-RU" sz="2800" dirty="0"/>
        </a:p>
      </dgm:t>
    </dgm:pt>
    <dgm:pt modelId="{F7870377-FC19-4719-AC89-DB38E65D5A2B}" type="parTrans" cxnId="{A9E4A902-0B11-4E62-83DE-1F7A9E6352E4}">
      <dgm:prSet/>
      <dgm:spPr/>
      <dgm:t>
        <a:bodyPr/>
        <a:lstStyle/>
        <a:p>
          <a:endParaRPr lang="ru-RU"/>
        </a:p>
      </dgm:t>
    </dgm:pt>
    <dgm:pt modelId="{9862A417-B0D8-4746-A60D-E0F31CAFACDB}" type="sibTrans" cxnId="{A9E4A902-0B11-4E62-83DE-1F7A9E6352E4}">
      <dgm:prSet/>
      <dgm:spPr/>
      <dgm:t>
        <a:bodyPr/>
        <a:lstStyle/>
        <a:p>
          <a:endParaRPr lang="ru-RU"/>
        </a:p>
      </dgm:t>
    </dgm:pt>
    <dgm:pt modelId="{0BFFE20A-C2E7-455C-B909-D1BC4C037EEE}" type="pres">
      <dgm:prSet presAssocID="{24C42D4D-7CDD-4679-9DB9-2F8688E8FD4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7FC059-6635-4D13-AEA1-E673AA2798C1}" type="pres">
      <dgm:prSet presAssocID="{24C42D4D-7CDD-4679-9DB9-2F8688E8FD44}" presName="matrix" presStyleCnt="0"/>
      <dgm:spPr/>
    </dgm:pt>
    <dgm:pt modelId="{D20E28F8-935A-405F-A29E-1FE9F4F419A5}" type="pres">
      <dgm:prSet presAssocID="{24C42D4D-7CDD-4679-9DB9-2F8688E8FD44}" presName="tile1" presStyleLbl="node1" presStyleIdx="0" presStyleCnt="4"/>
      <dgm:spPr/>
    </dgm:pt>
    <dgm:pt modelId="{D95E6AD9-28C9-4328-ADB6-3BB481AD0EFF}" type="pres">
      <dgm:prSet presAssocID="{24C42D4D-7CDD-4679-9DB9-2F8688E8FD4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1C0EA6-D310-4AF8-8957-8BB551CAF761}" type="pres">
      <dgm:prSet presAssocID="{24C42D4D-7CDD-4679-9DB9-2F8688E8FD44}" presName="tile2" presStyleLbl="node1" presStyleIdx="1" presStyleCnt="4"/>
      <dgm:spPr/>
    </dgm:pt>
    <dgm:pt modelId="{6BD9AFD5-2320-4427-A9B3-6F0FC77754D9}" type="pres">
      <dgm:prSet presAssocID="{24C42D4D-7CDD-4679-9DB9-2F8688E8FD4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8DF647-6EAB-4F90-BD98-1DC58E086E5C}" type="pres">
      <dgm:prSet presAssocID="{24C42D4D-7CDD-4679-9DB9-2F8688E8FD44}" presName="tile3" presStyleLbl="node1" presStyleIdx="2" presStyleCnt="4"/>
      <dgm:spPr/>
    </dgm:pt>
    <dgm:pt modelId="{D5E79CDF-9AD6-454F-A78C-B491E9F61572}" type="pres">
      <dgm:prSet presAssocID="{24C42D4D-7CDD-4679-9DB9-2F8688E8FD4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8A371D-F489-417B-89F9-ABC6FFE4A96F}" type="pres">
      <dgm:prSet presAssocID="{24C42D4D-7CDD-4679-9DB9-2F8688E8FD44}" presName="tile4" presStyleLbl="node1" presStyleIdx="3" presStyleCnt="4"/>
      <dgm:spPr/>
    </dgm:pt>
    <dgm:pt modelId="{DBD6AA82-BC91-4124-A116-9D25DB57F35A}" type="pres">
      <dgm:prSet presAssocID="{24C42D4D-7CDD-4679-9DB9-2F8688E8FD4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030E972-01E2-4B83-A8C0-5C805F9B64E5}" type="pres">
      <dgm:prSet presAssocID="{24C42D4D-7CDD-4679-9DB9-2F8688E8FD44}" presName="centerTile" presStyleLbl="fgShp" presStyleIdx="0" presStyleCnt="1" custScaleX="207650" custScaleY="68966">
        <dgm:presLayoutVars>
          <dgm:chMax val="0"/>
          <dgm:chPref val="0"/>
        </dgm:presLayoutVars>
      </dgm:prSet>
      <dgm:spPr/>
    </dgm:pt>
  </dgm:ptLst>
  <dgm:cxnLst>
    <dgm:cxn modelId="{A9E4A902-0B11-4E62-83DE-1F7A9E6352E4}" srcId="{C7072DEB-FA8C-41A8-B8FD-428104B0B4E0}" destId="{8CC9B627-9D97-4A88-BA39-5F4010377479}" srcOrd="3" destOrd="0" parTransId="{F7870377-FC19-4719-AC89-DB38E65D5A2B}" sibTransId="{9862A417-B0D8-4746-A60D-E0F31CAFACDB}"/>
    <dgm:cxn modelId="{F5B88D06-27C1-4A2C-B4D8-1668B0FDDFF9}" type="presOf" srcId="{5B9FE572-2B42-46B9-B950-A342813579FC}" destId="{D20E28F8-935A-405F-A29E-1FE9F4F419A5}" srcOrd="0" destOrd="0" presId="urn:microsoft.com/office/officeart/2005/8/layout/matrix1"/>
    <dgm:cxn modelId="{7A143F1E-750F-4C1A-9F14-FA5AA16B5F28}" type="presOf" srcId="{877C26FA-38B6-4639-9CA5-3C30F6443887}" destId="{231C0EA6-D310-4AF8-8957-8BB551CAF761}" srcOrd="0" destOrd="0" presId="urn:microsoft.com/office/officeart/2005/8/layout/matrix1"/>
    <dgm:cxn modelId="{9BAA0028-2BD8-4BFE-B08F-96EA621CFD03}" type="presOf" srcId="{C7072DEB-FA8C-41A8-B8FD-428104B0B4E0}" destId="{6030E972-01E2-4B83-A8C0-5C805F9B64E5}" srcOrd="0" destOrd="0" presId="urn:microsoft.com/office/officeart/2005/8/layout/matrix1"/>
    <dgm:cxn modelId="{5DAD4A2A-9E6D-4AE7-915E-BA3F26692DEE}" type="presOf" srcId="{5B9FE572-2B42-46B9-B950-A342813579FC}" destId="{D95E6AD9-28C9-4328-ADB6-3BB481AD0EFF}" srcOrd="1" destOrd="0" presId="urn:microsoft.com/office/officeart/2005/8/layout/matrix1"/>
    <dgm:cxn modelId="{FDDCCC3E-D88D-4842-BFBD-E4CD6D888E6B}" type="presOf" srcId="{8CC9B627-9D97-4A88-BA39-5F4010377479}" destId="{DBD6AA82-BC91-4124-A116-9D25DB57F35A}" srcOrd="1" destOrd="0" presId="urn:microsoft.com/office/officeart/2005/8/layout/matrix1"/>
    <dgm:cxn modelId="{25E65C49-F1DF-4F7B-B89B-0C153B0E35AB}" srcId="{C7072DEB-FA8C-41A8-B8FD-428104B0B4E0}" destId="{4404D401-387F-4CED-A31E-C97CC666FFB1}" srcOrd="2" destOrd="0" parTransId="{B0AD05D9-DF2B-4480-9803-AC86C3EAE0F1}" sibTransId="{3536261C-6AA6-428C-A28B-D6396D5D22BA}"/>
    <dgm:cxn modelId="{6A3E0271-9B5E-4E47-98A1-2CE271D641DE}" srcId="{24C42D4D-7CDD-4679-9DB9-2F8688E8FD44}" destId="{C7072DEB-FA8C-41A8-B8FD-428104B0B4E0}" srcOrd="0" destOrd="0" parTransId="{D06D49D4-D987-414B-AE00-024FF925DEC3}" sibTransId="{4CF512D4-695E-4424-9F36-027728EC4287}"/>
    <dgm:cxn modelId="{C8DDCC53-3348-4FB5-A617-16BC51F3D1C7}" type="presOf" srcId="{8CC9B627-9D97-4A88-BA39-5F4010377479}" destId="{F38A371D-F489-417B-89F9-ABC6FFE4A96F}" srcOrd="0" destOrd="0" presId="urn:microsoft.com/office/officeart/2005/8/layout/matrix1"/>
    <dgm:cxn modelId="{1CACB677-0530-4858-94B0-B45D7C5FCC33}" type="presOf" srcId="{4404D401-387F-4CED-A31E-C97CC666FFB1}" destId="{D5E79CDF-9AD6-454F-A78C-B491E9F61572}" srcOrd="1" destOrd="0" presId="urn:microsoft.com/office/officeart/2005/8/layout/matrix1"/>
    <dgm:cxn modelId="{917FA47A-D357-4B89-A1D9-CE028916BA34}" type="presOf" srcId="{24C42D4D-7CDD-4679-9DB9-2F8688E8FD44}" destId="{0BFFE20A-C2E7-455C-B909-D1BC4C037EEE}" srcOrd="0" destOrd="0" presId="urn:microsoft.com/office/officeart/2005/8/layout/matrix1"/>
    <dgm:cxn modelId="{80B46F85-67C1-463C-B980-533746249F65}" srcId="{C7072DEB-FA8C-41A8-B8FD-428104B0B4E0}" destId="{5B9FE572-2B42-46B9-B950-A342813579FC}" srcOrd="0" destOrd="0" parTransId="{31EAED9B-7729-4A6C-9382-DC4D5B0701FA}" sibTransId="{13FAD3FA-4E5A-423D-AFE3-CBFE33F6F2F4}"/>
    <dgm:cxn modelId="{13937F86-B1A1-436A-A8BF-D36371C68D6A}" type="presOf" srcId="{877C26FA-38B6-4639-9CA5-3C30F6443887}" destId="{6BD9AFD5-2320-4427-A9B3-6F0FC77754D9}" srcOrd="1" destOrd="0" presId="urn:microsoft.com/office/officeart/2005/8/layout/matrix1"/>
    <dgm:cxn modelId="{49144FC5-68FD-4888-A0EC-64F793BC027C}" srcId="{C7072DEB-FA8C-41A8-B8FD-428104B0B4E0}" destId="{877C26FA-38B6-4639-9CA5-3C30F6443887}" srcOrd="1" destOrd="0" parTransId="{4507DED1-826E-4115-AF5E-9BBE725FFCF1}" sibTransId="{53F9D635-73D8-4197-B223-9AB2432FFBD5}"/>
    <dgm:cxn modelId="{FFEF09D1-859A-4863-94FD-8ED1A128DC2D}" type="presOf" srcId="{4404D401-387F-4CED-A31E-C97CC666FFB1}" destId="{CE8DF647-6EAB-4F90-BD98-1DC58E086E5C}" srcOrd="0" destOrd="0" presId="urn:microsoft.com/office/officeart/2005/8/layout/matrix1"/>
    <dgm:cxn modelId="{DBCC4FD3-45ED-4393-AAAC-D51699BA27C3}" type="presParOf" srcId="{0BFFE20A-C2E7-455C-B909-D1BC4C037EEE}" destId="{3F7FC059-6635-4D13-AEA1-E673AA2798C1}" srcOrd="0" destOrd="0" presId="urn:microsoft.com/office/officeart/2005/8/layout/matrix1"/>
    <dgm:cxn modelId="{DCD221A7-8653-4F61-892D-174FD9FFC072}" type="presParOf" srcId="{3F7FC059-6635-4D13-AEA1-E673AA2798C1}" destId="{D20E28F8-935A-405F-A29E-1FE9F4F419A5}" srcOrd="0" destOrd="0" presId="urn:microsoft.com/office/officeart/2005/8/layout/matrix1"/>
    <dgm:cxn modelId="{E89E39DC-B4F6-498D-A120-C2BDB22AEFB9}" type="presParOf" srcId="{3F7FC059-6635-4D13-AEA1-E673AA2798C1}" destId="{D95E6AD9-28C9-4328-ADB6-3BB481AD0EFF}" srcOrd="1" destOrd="0" presId="urn:microsoft.com/office/officeart/2005/8/layout/matrix1"/>
    <dgm:cxn modelId="{81857B6D-B98B-4F20-8CCE-751486E729FB}" type="presParOf" srcId="{3F7FC059-6635-4D13-AEA1-E673AA2798C1}" destId="{231C0EA6-D310-4AF8-8957-8BB551CAF761}" srcOrd="2" destOrd="0" presId="urn:microsoft.com/office/officeart/2005/8/layout/matrix1"/>
    <dgm:cxn modelId="{E5B4CD23-1C69-42B9-AE8C-C4CC5E671559}" type="presParOf" srcId="{3F7FC059-6635-4D13-AEA1-E673AA2798C1}" destId="{6BD9AFD5-2320-4427-A9B3-6F0FC77754D9}" srcOrd="3" destOrd="0" presId="urn:microsoft.com/office/officeart/2005/8/layout/matrix1"/>
    <dgm:cxn modelId="{FBB8608B-AEC8-44BA-BD92-89D514DA485E}" type="presParOf" srcId="{3F7FC059-6635-4D13-AEA1-E673AA2798C1}" destId="{CE8DF647-6EAB-4F90-BD98-1DC58E086E5C}" srcOrd="4" destOrd="0" presId="urn:microsoft.com/office/officeart/2005/8/layout/matrix1"/>
    <dgm:cxn modelId="{B1748097-D575-49AC-8BC9-9AE7D7397F15}" type="presParOf" srcId="{3F7FC059-6635-4D13-AEA1-E673AA2798C1}" destId="{D5E79CDF-9AD6-454F-A78C-B491E9F61572}" srcOrd="5" destOrd="0" presId="urn:microsoft.com/office/officeart/2005/8/layout/matrix1"/>
    <dgm:cxn modelId="{2C4328A3-8DEB-4215-B4A4-AD5903266140}" type="presParOf" srcId="{3F7FC059-6635-4D13-AEA1-E673AA2798C1}" destId="{F38A371D-F489-417B-89F9-ABC6FFE4A96F}" srcOrd="6" destOrd="0" presId="urn:microsoft.com/office/officeart/2005/8/layout/matrix1"/>
    <dgm:cxn modelId="{BE552C04-38DF-48EA-8D50-602FF123549A}" type="presParOf" srcId="{3F7FC059-6635-4D13-AEA1-E673AA2798C1}" destId="{DBD6AA82-BC91-4124-A116-9D25DB57F35A}" srcOrd="7" destOrd="0" presId="urn:microsoft.com/office/officeart/2005/8/layout/matrix1"/>
    <dgm:cxn modelId="{96F76429-81AC-4BE9-898C-A1514A55CB1C}" type="presParOf" srcId="{0BFFE20A-C2E7-455C-B909-D1BC4C037EEE}" destId="{6030E972-01E2-4B83-A8C0-5C805F9B64E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E2CCE-30B2-4547-9FB6-56E378D4818E}">
      <dsp:nvSpPr>
        <dsp:cNvPr id="0" name=""/>
        <dsp:cNvSpPr/>
      </dsp:nvSpPr>
      <dsp:spPr>
        <a:xfrm>
          <a:off x="0" y="209580"/>
          <a:ext cx="4680520" cy="20946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незрелость эмоционально-волевой сферы при относительной сохранности познавательной деятельности</a:t>
          </a:r>
        </a:p>
      </dsp:txBody>
      <dsp:txXfrm>
        <a:off x="0" y="209580"/>
        <a:ext cx="4680520" cy="2094679"/>
      </dsp:txXfrm>
    </dsp:sp>
    <dsp:sp modelId="{AE92EB50-1F1C-4F84-BB1E-3DBA821DFFF4}">
      <dsp:nvSpPr>
        <dsp:cNvPr id="0" name=""/>
        <dsp:cNvSpPr/>
      </dsp:nvSpPr>
      <dsp:spPr>
        <a:xfrm>
          <a:off x="0" y="2410066"/>
          <a:ext cx="4680520" cy="21019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наличие некоторого недоразвития познавательной деятельности</a:t>
          </a:r>
        </a:p>
      </dsp:txBody>
      <dsp:txXfrm>
        <a:off x="0" y="2410066"/>
        <a:ext cx="4680520" cy="210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E28F8-935A-405F-A29E-1FE9F4F419A5}">
      <dsp:nvSpPr>
        <dsp:cNvPr id="0" name=""/>
        <dsp:cNvSpPr/>
      </dsp:nvSpPr>
      <dsp:spPr>
        <a:xfrm rot="16200000">
          <a:off x="1674186" y="-1674186"/>
          <a:ext cx="1044115" cy="43924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умение управлять своим поведением</a:t>
          </a:r>
          <a:endParaRPr lang="ru-RU" sz="2800" kern="1200" dirty="0"/>
        </a:p>
      </dsp:txBody>
      <dsp:txXfrm rot="5400000">
        <a:off x="-1" y="1"/>
        <a:ext cx="4392488" cy="783086"/>
      </dsp:txXfrm>
    </dsp:sp>
    <dsp:sp modelId="{231C0EA6-D310-4AF8-8957-8BB551CAF761}">
      <dsp:nvSpPr>
        <dsp:cNvPr id="0" name=""/>
        <dsp:cNvSpPr/>
      </dsp:nvSpPr>
      <dsp:spPr>
        <a:xfrm>
          <a:off x="4392488" y="0"/>
          <a:ext cx="4392488" cy="104411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контролировать свои эмоции</a:t>
          </a:r>
          <a:endParaRPr lang="ru-RU" sz="2800" kern="1200" dirty="0"/>
        </a:p>
      </dsp:txBody>
      <dsp:txXfrm>
        <a:off x="4392488" y="0"/>
        <a:ext cx="4392488" cy="783086"/>
      </dsp:txXfrm>
    </dsp:sp>
    <dsp:sp modelId="{CE8DF647-6EAB-4F90-BD98-1DC58E086E5C}">
      <dsp:nvSpPr>
        <dsp:cNvPr id="0" name=""/>
        <dsp:cNvSpPr/>
      </dsp:nvSpPr>
      <dsp:spPr>
        <a:xfrm rot="10800000">
          <a:off x="0" y="1044115"/>
          <a:ext cx="4392488" cy="104411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способность к рефлексии</a:t>
          </a:r>
          <a:endParaRPr lang="ru-RU" sz="2800" kern="1200" dirty="0"/>
        </a:p>
      </dsp:txBody>
      <dsp:txXfrm rot="10800000">
        <a:off x="0" y="1305144"/>
        <a:ext cx="4392488" cy="783086"/>
      </dsp:txXfrm>
    </dsp:sp>
    <dsp:sp modelId="{F38A371D-F489-417B-89F9-ABC6FFE4A96F}">
      <dsp:nvSpPr>
        <dsp:cNvPr id="0" name=""/>
        <dsp:cNvSpPr/>
      </dsp:nvSpPr>
      <dsp:spPr>
        <a:xfrm rot="5400000">
          <a:off x="6066674" y="-630070"/>
          <a:ext cx="1044115" cy="43924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стрессоустойчивость</a:t>
          </a:r>
          <a:endParaRPr lang="ru-RU" sz="2800" kern="1200" dirty="0"/>
        </a:p>
      </dsp:txBody>
      <dsp:txXfrm rot="-5400000">
        <a:off x="4392487" y="1305145"/>
        <a:ext cx="4392488" cy="783086"/>
      </dsp:txXfrm>
    </dsp:sp>
    <dsp:sp modelId="{6030E972-01E2-4B83-A8C0-5C805F9B64E5}">
      <dsp:nvSpPr>
        <dsp:cNvPr id="0" name=""/>
        <dsp:cNvSpPr/>
      </dsp:nvSpPr>
      <dsp:spPr>
        <a:xfrm>
          <a:off x="1656187" y="864094"/>
          <a:ext cx="5472600" cy="360042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Регулятивная компетентность – </a:t>
          </a:r>
        </a:p>
      </dsp:txBody>
      <dsp:txXfrm>
        <a:off x="1673763" y="881670"/>
        <a:ext cx="5437448" cy="32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hyperlink" Target="https://co1499sv-new.mskobr.ru/proekty/moskovskie-proekty/resursnaya-shkola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image" Target="../media/image4.png" /><Relationship Id="rId7" Type="http://schemas.openxmlformats.org/officeDocument/2006/relationships/diagramLayout" Target="../diagrams/layout1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1.xml" /><Relationship Id="rId5" Type="http://schemas.openxmlformats.org/officeDocument/2006/relationships/image" Target="../media/image6.png" /><Relationship Id="rId10" Type="http://schemas.microsoft.com/office/2007/relationships/diagramDrawing" Target="../diagrams/drawing1.xml" /><Relationship Id="rId4" Type="http://schemas.openxmlformats.org/officeDocument/2006/relationships/image" Target="../media/image3.png" /><Relationship Id="rId9" Type="http://schemas.openxmlformats.org/officeDocument/2006/relationships/diagramColors" Target="../diagrams/colors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diagramLayout" Target="../diagrams/layout2.xml" /><Relationship Id="rId7" Type="http://schemas.openxmlformats.org/officeDocument/2006/relationships/image" Target="../media/image7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Relationship Id="rId9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6864" cy="40324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Актуальные проблемы</a:t>
            </a:r>
            <a:br>
              <a:rPr lang="ru-RU" sz="4800" b="1" dirty="0"/>
            </a:br>
            <a:r>
              <a:rPr lang="ru-RU" sz="4800" b="1" dirty="0"/>
              <a:t> школьников с дефицитами моторного развития.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640960" cy="1008112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6F3505"/>
                </a:solidFill>
              </a:rPr>
              <a:t>Учитель-логопед Алдошкина Ольга Анатольевна</a:t>
            </a:r>
          </a:p>
          <a:p>
            <a:r>
              <a:rPr lang="ru-RU" sz="2800" b="1" dirty="0">
                <a:solidFill>
                  <a:srgbClr val="6F3505"/>
                </a:solidFill>
              </a:rPr>
              <a:t>Педагог-психолог Иванова Юлия Александровна</a:t>
            </a:r>
          </a:p>
        </p:txBody>
      </p:sp>
      <p:pic>
        <p:nvPicPr>
          <p:cNvPr id="4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164288" y="188640"/>
            <a:ext cx="175905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5904656" cy="838200"/>
          </a:xfrm>
        </p:spPr>
        <p:txBody>
          <a:bodyPr/>
          <a:lstStyle/>
          <a:p>
            <a:r>
              <a:rPr lang="ru-RU" b="1" dirty="0"/>
              <a:t>Аппарат «Монолог»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381328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При использовании аппарата «Монолог» удается добиться улучшения речевого статуса, расширения коммуникативных и адаптационных возможностей.</a:t>
            </a:r>
          </a:p>
        </p:txBody>
      </p:sp>
      <p:pic>
        <p:nvPicPr>
          <p:cNvPr id="17414" name="Picture 6" descr="https://avatars.mds.yandex.net/i?id=96c44a1f358939f71223ea2d63176ed3-5887129-images-thumbs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08" b="17308"/>
          <a:stretch>
            <a:fillRect/>
          </a:stretch>
        </p:blipFill>
        <p:spPr bwMode="auto">
          <a:xfrm>
            <a:off x="1259631" y="4077073"/>
            <a:ext cx="4253183" cy="2780928"/>
          </a:xfrm>
          <a:prstGeom prst="rect">
            <a:avLst/>
          </a:prstGeom>
          <a:noFill/>
        </p:spPr>
      </p:pic>
      <p:pic>
        <p:nvPicPr>
          <p:cNvPr id="6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s://omegawales.co.uk/wp-content/uploads/2022/12/headsetperson-1024x1024.pn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23132" r="26666"/>
          <a:stretch>
            <a:fillRect/>
          </a:stretch>
        </p:blipFill>
        <p:spPr bwMode="auto">
          <a:xfrm>
            <a:off x="6372200" y="1556792"/>
            <a:ext cx="2494333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5904656" cy="838200"/>
          </a:xfrm>
        </p:spPr>
        <p:txBody>
          <a:bodyPr/>
          <a:lstStyle/>
          <a:p>
            <a:r>
              <a:rPr lang="ru-RU" b="1" dirty="0"/>
              <a:t>2 видео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381328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7200"/>
            <a:ext cx="6048672" cy="1171600"/>
          </a:xfrm>
        </p:spPr>
        <p:txBody>
          <a:bodyPr>
            <a:noAutofit/>
          </a:bodyPr>
          <a:lstStyle/>
          <a:p>
            <a:r>
              <a:rPr lang="ru-RU" sz="3400" b="1" dirty="0"/>
              <a:t>Важность преемственности специалистов, воспитателей и учителей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209331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«Школьное обучение никогда не начинается с пустого места, а всегда опирается на определенную стадию развития, достигнутую ребенком»                                                                  </a:t>
            </a:r>
          </a:p>
          <a:p>
            <a:pPr>
              <a:buNone/>
            </a:pPr>
            <a:r>
              <a:rPr lang="ru-RU" sz="2800" dirty="0"/>
              <a:t>                                                                           </a:t>
            </a:r>
            <a:r>
              <a:rPr lang="ru-RU" sz="2800" dirty="0" err="1"/>
              <a:t>Л.С.Выготский</a:t>
            </a:r>
            <a:r>
              <a:rPr lang="ru-RU" sz="2800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kartinkof.club/uploads/posts/2022-05/thumbs/1653660753_39-kartinkof-club-p-kartinki-dlya-prezentatsii-chelovechki-ves-40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3212976"/>
            <a:ext cx="5601553" cy="4014446"/>
          </a:xfrm>
          <a:prstGeom prst="rect">
            <a:avLst/>
          </a:prstGeom>
          <a:noFill/>
        </p:spPr>
      </p:pic>
      <p:pic>
        <p:nvPicPr>
          <p:cNvPr id="5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Обратная связь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4546848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>
                <a:hlinkClick r:id="rId2"/>
              </a:rPr>
              <a:t>https://co1499sv-new.mskobr.ru/proekty/moskovskie-proekty/resursnaya-shkola</a:t>
            </a:r>
            <a:endParaRPr lang="ru-RU" dirty="0"/>
          </a:p>
          <a:p>
            <a:pPr algn="ctr"/>
            <a:endParaRPr lang="ru-RU" b="1" dirty="0"/>
          </a:p>
          <a:p>
            <a:pPr algn="ctr">
              <a:buNone/>
            </a:pPr>
            <a:r>
              <a:rPr lang="ru-RU" b="1" dirty="0"/>
              <a:t>Куратор проекта "Ресурсная школа" в ГБОУ "Школа1499"</a:t>
            </a:r>
            <a:endParaRPr lang="ru-RU" dirty="0"/>
          </a:p>
          <a:p>
            <a:pPr algn="ctr">
              <a:buNone/>
            </a:pPr>
            <a:r>
              <a:rPr lang="ru-RU" b="1" dirty="0"/>
              <a:t>Иванова Александра Анатольевна</a:t>
            </a:r>
            <a:endParaRPr lang="ru-RU" dirty="0"/>
          </a:p>
          <a:p>
            <a:pPr algn="ctr">
              <a:buNone/>
            </a:pPr>
            <a:r>
              <a:rPr lang="ru-RU" b="1" dirty="0"/>
              <a:t>электронная почта: ivanovaaa@365.sch1499.ru</a:t>
            </a:r>
            <a:endParaRPr lang="ru-RU" dirty="0"/>
          </a:p>
          <a:p>
            <a:pPr algn="ctr">
              <a:buNone/>
            </a:pPr>
            <a:r>
              <a:rPr lang="ru-RU" b="1" dirty="0"/>
              <a:t>контактный телефон: 8(915)147-34-38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Это на последний слай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bc0443b7-8659-4e72-b1df-11c5b0917b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504\Downloads\WhatsApp Image 2024-02-26 at 12.17.35.jpeg"/>
          <p:cNvPicPr>
            <a:picLocks noChangeAspect="1" noChangeArrowheads="1"/>
          </p:cNvPicPr>
          <p:nvPr/>
        </p:nvPicPr>
        <p:blipFill>
          <a:blip r:embed="rId5" cstate="print"/>
          <a:srcRect l="24800" t="35300" r="24800" b="13251"/>
          <a:stretch>
            <a:fillRect/>
          </a:stretch>
        </p:blipFill>
        <p:spPr bwMode="auto">
          <a:xfrm>
            <a:off x="5940152" y="1772816"/>
            <a:ext cx="2792147" cy="285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5976664" cy="838200"/>
          </a:xfrm>
        </p:spPr>
        <p:txBody>
          <a:bodyPr/>
          <a:lstStyle/>
          <a:p>
            <a:r>
              <a:rPr lang="ru-RU" b="1" dirty="0"/>
              <a:t>План семинара: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1.Теория: кто такой школьник с дефицитами моторного развития и как это влияет на усвоение полученных знаний.</a:t>
            </a:r>
          </a:p>
          <a:p>
            <a:r>
              <a:rPr lang="ru-RU" dirty="0"/>
              <a:t>2. Роль коррекционных занятий с учителем-логопедом и педагогом-психологом в развитии регуляторных компетенций учащихся.</a:t>
            </a:r>
          </a:p>
          <a:p>
            <a:r>
              <a:rPr lang="ru-RU" dirty="0"/>
              <a:t>3. Упражнения на развитие пространства. Тело и его окружение.</a:t>
            </a:r>
          </a:p>
          <a:p>
            <a:r>
              <a:rPr lang="ru-RU" dirty="0"/>
              <a:t>4. Логопедическая ритмика.</a:t>
            </a:r>
          </a:p>
          <a:p>
            <a:r>
              <a:rPr lang="ru-RU" dirty="0"/>
              <a:t>5. Работа с заикающимися учащимися с помощью аппарата «Монолог».</a:t>
            </a:r>
          </a:p>
          <a:p>
            <a:r>
              <a:rPr lang="ru-RU" dirty="0"/>
              <a:t>6. Важность преемственности специалистов, воспитателей и учителей.</a:t>
            </a:r>
          </a:p>
          <a:p>
            <a:endParaRPr lang="ru-RU" dirty="0"/>
          </a:p>
        </p:txBody>
      </p:sp>
      <p:pic>
        <p:nvPicPr>
          <p:cNvPr id="5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357900" cy="122413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88632" cy="122413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Особенности школьников </a:t>
            </a:r>
            <a:br>
              <a:rPr lang="ru-RU" sz="3000" b="1" dirty="0"/>
            </a:br>
            <a:r>
              <a:rPr lang="ru-RU" sz="3000" b="1" dirty="0"/>
              <a:t>с дефицитами моторного развития</a:t>
            </a:r>
          </a:p>
        </p:txBody>
      </p:sp>
      <p:pic>
        <p:nvPicPr>
          <p:cNvPr id="20502" name="Picture 22" descr="https://irinausova.ru/wp-content/uploads/2013/03/man-back-to-b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24544" y="3573016"/>
            <a:ext cx="2808312" cy="2808312"/>
          </a:xfrm>
          <a:prstGeom prst="rect">
            <a:avLst/>
          </a:prstGeom>
          <a:noFill/>
        </p:spPr>
      </p:pic>
      <p:pic>
        <p:nvPicPr>
          <p:cNvPr id="19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357900" cy="1224136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8" name="Picture 28" descr="https://xrule.ru/wp-content/uploads/2023/12/chelovechki0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712" y="1700808"/>
            <a:ext cx="2592288" cy="2592288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051720" y="1844824"/>
          <a:ext cx="46805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800" cy="1296144"/>
          </a:xfrm>
        </p:spPr>
        <p:txBody>
          <a:bodyPr>
            <a:noAutofit/>
          </a:bodyPr>
          <a:lstStyle/>
          <a:p>
            <a:r>
              <a:rPr lang="ru-RU" sz="3200" b="1" dirty="0"/>
              <a:t>Коррекционные занятия </a:t>
            </a:r>
            <a:br>
              <a:rPr lang="ru-RU" sz="3200" b="1" dirty="0"/>
            </a:br>
            <a:r>
              <a:rPr lang="ru-RU" sz="3200" b="1" dirty="0"/>
              <a:t>направленные на развитие регуляторных компетенций учащихся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9512" y="2204864"/>
          <a:ext cx="8784976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s://wittij.com/wp-content/uploads/3-people-asleep-on-desks.pn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123728" y="4005064"/>
            <a:ext cx="5328592" cy="2994903"/>
          </a:xfrm>
          <a:prstGeom prst="rect">
            <a:avLst/>
          </a:prstGeom>
          <a:noFill/>
        </p:spPr>
      </p:pic>
      <p:pic>
        <p:nvPicPr>
          <p:cNvPr id="7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357900" cy="122413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681363" y="3410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7200"/>
            <a:ext cx="6480720" cy="1387624"/>
          </a:xfrm>
        </p:spPr>
        <p:txBody>
          <a:bodyPr>
            <a:noAutofit/>
          </a:bodyPr>
          <a:lstStyle/>
          <a:p>
            <a:r>
              <a:rPr lang="ru-RU" sz="3600" b="1" dirty="0"/>
              <a:t>Упражнения на развитие пространства, тело и его окружение.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dirty="0"/>
              <a:t>Мышечная и эмоциональная раскованность — главное условие для естественной речи.</a:t>
            </a:r>
          </a:p>
        </p:txBody>
      </p:sp>
      <p:pic>
        <p:nvPicPr>
          <p:cNvPr id="6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357900" cy="122413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AutoShape 2" descr="https://hikawadai-sekkotsu.jp/wp-content/uploads/2015/04/yoga-1027250_1280-e1455953039597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hikawadai-sekkotsu.jp/wp-content/uploads/2015/04/yoga-1027250_1280-e1455953039597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hikawadai-sekkotsu.jp/wp-content/uploads/2015/04/yoga-1027250_1280-e1455953039597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https://www.vhs-schweinfurt.de/fileadmin/user_upload/Bilder/yoga-1027245_19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6093" t="5077" r="4548" b="14702"/>
          <a:stretch>
            <a:fillRect/>
          </a:stretch>
        </p:blipFill>
        <p:spPr bwMode="auto">
          <a:xfrm>
            <a:off x="2339752" y="3140968"/>
            <a:ext cx="4140490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5904656" cy="838200"/>
          </a:xfrm>
        </p:spPr>
        <p:txBody>
          <a:bodyPr/>
          <a:lstStyle/>
          <a:p>
            <a:r>
              <a:rPr lang="ru-RU" b="1" dirty="0"/>
              <a:t>Упражнения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«Оловянный солдатик и тряпичная кукла»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«Воздушный шарик»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«Задуй свечу»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«Абажур»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«Я снеговик»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«Свечки на торте»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«Ха» (бросаем в пропасть камень).</a:t>
            </a:r>
          </a:p>
        </p:txBody>
      </p:sp>
      <p:pic>
        <p:nvPicPr>
          <p:cNvPr id="4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https://xrule.ru/wp-content/uploads/2023/12/chelovechki019-900x900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5556" b="5556"/>
          <a:stretch>
            <a:fillRect/>
          </a:stretch>
        </p:blipFill>
        <p:spPr bwMode="auto">
          <a:xfrm>
            <a:off x="5292080" y="234888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57200"/>
            <a:ext cx="6192688" cy="838200"/>
          </a:xfrm>
        </p:spPr>
        <p:txBody>
          <a:bodyPr/>
          <a:lstStyle/>
          <a:p>
            <a:r>
              <a:rPr lang="ru-RU" b="1" dirty="0"/>
              <a:t>Упражнения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9251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«Зеркало»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«Робот»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«Небо - земля»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«Повтори ритм»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«Муха»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«Колокольчик»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«Пальчиковая гимнастика»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«Графический диктант»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«</a:t>
            </a:r>
            <a:r>
              <a:rPr lang="ru-RU" dirty="0" err="1"/>
              <a:t>Нейродорожка</a:t>
            </a:r>
            <a:r>
              <a:rPr lang="ru-RU" dirty="0"/>
              <a:t>»</a:t>
            </a:r>
          </a:p>
        </p:txBody>
      </p:sp>
      <p:pic>
        <p:nvPicPr>
          <p:cNvPr id="4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s://uprostim.com/wp-content/uploads/2021/05/image105-1.pn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148064" y="2420888"/>
            <a:ext cx="340972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57200"/>
            <a:ext cx="5616624" cy="10995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Логопедическая ритмика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Логопедическая</a:t>
            </a:r>
            <a:r>
              <a:rPr lang="ru-RU" dirty="0"/>
              <a:t> </a:t>
            </a:r>
            <a:r>
              <a:rPr lang="ru-RU" b="1" dirty="0"/>
              <a:t>ритмика</a:t>
            </a:r>
            <a:r>
              <a:rPr lang="ru-RU" dirty="0"/>
              <a:t> является формой активной терапии. Основана на сочетании слова, музыки и движения, с преобладанием одного из них или связи между ними.</a:t>
            </a:r>
          </a:p>
        </p:txBody>
      </p:sp>
      <p:pic>
        <p:nvPicPr>
          <p:cNvPr id="5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 descr="https://www.centrumdzwoni.pl/wp-content/uploads/2019/05/Ludziki1-945x67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051720" y="3617641"/>
            <a:ext cx="4536503" cy="324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57200"/>
            <a:ext cx="5616624" cy="1099592"/>
          </a:xfrm>
        </p:spPr>
        <p:txBody>
          <a:bodyPr>
            <a:normAutofit/>
          </a:bodyPr>
          <a:lstStyle/>
          <a:p>
            <a:r>
              <a:rPr lang="ru-RU" b="1" dirty="0"/>
              <a:t>Видео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2" descr="https://co1499sv-new.mskobr.ru/files/22_23/r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404664" cy="126629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7123"/>
          <a:stretch>
            <a:fillRect/>
          </a:stretch>
        </p:blipFill>
        <p:spPr bwMode="auto">
          <a:xfrm>
            <a:off x="7528963" y="188640"/>
            <a:ext cx="1615037" cy="12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rgbClr val="B7DDE8"/>
      </a:lt1>
      <a:dk2>
        <a:srgbClr val="DBE5F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292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Актуальные проблемы  школьников с дефицитами моторного развития.</vt:lpstr>
      <vt:lpstr>План семинара:</vt:lpstr>
      <vt:lpstr>Особенности школьников  с дефицитами моторного развития</vt:lpstr>
      <vt:lpstr>Коррекционные занятия  направленные на развитие регуляторных компетенций учащихся</vt:lpstr>
      <vt:lpstr>Упражнения на развитие пространства, тело и его окружение.</vt:lpstr>
      <vt:lpstr>Упражнения</vt:lpstr>
      <vt:lpstr>Упражнения</vt:lpstr>
      <vt:lpstr>Логопедическая ритмика</vt:lpstr>
      <vt:lpstr>Видео</vt:lpstr>
      <vt:lpstr>Аппарат «Монолог»</vt:lpstr>
      <vt:lpstr>2 видео</vt:lpstr>
      <vt:lpstr>Важность преемственности специалистов, воспитателей и учителей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Школьник с дефицитами моторного развития: работа с пространством, логопедическая ритмика, использование аппарата «Монолог» на коррекционных занятиях.</dc:title>
  <dc:creator>504</dc:creator>
  <cp:lastModifiedBy>Kitra Keren</cp:lastModifiedBy>
  <cp:revision>39</cp:revision>
  <dcterms:created xsi:type="dcterms:W3CDTF">2024-02-06T09:18:23Z</dcterms:created>
  <dcterms:modified xsi:type="dcterms:W3CDTF">2024-02-28T15:54:35Z</dcterms:modified>
</cp:coreProperties>
</file>